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260" r:id="rId4"/>
    <p:sldId id="295" r:id="rId5"/>
    <p:sldId id="296" r:id="rId6"/>
    <p:sldId id="298" r:id="rId7"/>
    <p:sldId id="299" r:id="rId8"/>
    <p:sldId id="300" r:id="rId9"/>
    <p:sldId id="301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5" r:id="rId22"/>
    <p:sldId id="314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3" r:id="rId40"/>
    <p:sldId id="335" r:id="rId41"/>
    <p:sldId id="332" r:id="rId42"/>
    <p:sldId id="334" r:id="rId43"/>
    <p:sldId id="336" r:id="rId44"/>
    <p:sldId id="302" r:id="rId45"/>
    <p:sldId id="339" r:id="rId46"/>
    <p:sldId id="337" r:id="rId47"/>
    <p:sldId id="338" r:id="rId48"/>
    <p:sldId id="340" r:id="rId49"/>
    <p:sldId id="347" r:id="rId50"/>
    <p:sldId id="341" r:id="rId51"/>
    <p:sldId id="342" r:id="rId52"/>
    <p:sldId id="343" r:id="rId53"/>
    <p:sldId id="344" r:id="rId54"/>
    <p:sldId id="345" r:id="rId55"/>
    <p:sldId id="346" r:id="rId56"/>
    <p:sldId id="355" r:id="rId57"/>
    <p:sldId id="356" r:id="rId58"/>
    <p:sldId id="357" r:id="rId59"/>
    <p:sldId id="358" r:id="rId60"/>
    <p:sldId id="359" r:id="rId61"/>
    <p:sldId id="360" r:id="rId62"/>
    <p:sldId id="361" r:id="rId63"/>
    <p:sldId id="362" r:id="rId64"/>
    <p:sldId id="348" r:id="rId65"/>
    <p:sldId id="349" r:id="rId66"/>
    <p:sldId id="350" r:id="rId67"/>
    <p:sldId id="351" r:id="rId68"/>
    <p:sldId id="352" r:id="rId69"/>
    <p:sldId id="353" r:id="rId70"/>
    <p:sldId id="292" r:id="rId71"/>
    <p:sldId id="354" r:id="rId72"/>
    <p:sldId id="297" r:id="rId73"/>
    <p:sldId id="261" r:id="rId74"/>
    <p:sldId id="262" r:id="rId75"/>
    <p:sldId id="263" r:id="rId76"/>
    <p:sldId id="285" r:id="rId77"/>
    <p:sldId id="294" r:id="rId78"/>
    <p:sldId id="286" r:id="rId79"/>
    <p:sldId id="287" r:id="rId80"/>
    <p:sldId id="289" r:id="rId81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  <p:extLst>
    <p:ext uri="{521415D9-36F7-43E2-AB2F-B90AF26B5E84}">
      <p14:sectionLst xmlns:p14="http://schemas.microsoft.com/office/powerpoint/2010/main">
        <p14:section name="Default Section" id="{D735AB7A-6898-B048-8524-97366584DD64}">
          <p14:sldIdLst>
            <p14:sldId id="256"/>
            <p14:sldId id="257"/>
            <p14:sldId id="260"/>
            <p14:sldId id="295"/>
            <p14:sldId id="296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5"/>
            <p14:sldId id="314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3"/>
            <p14:sldId id="335"/>
            <p14:sldId id="332"/>
            <p14:sldId id="334"/>
            <p14:sldId id="336"/>
            <p14:sldId id="302"/>
            <p14:sldId id="339"/>
            <p14:sldId id="337"/>
            <p14:sldId id="338"/>
            <p14:sldId id="340"/>
            <p14:sldId id="347"/>
            <p14:sldId id="341"/>
            <p14:sldId id="342"/>
            <p14:sldId id="343"/>
            <p14:sldId id="344"/>
            <p14:sldId id="345"/>
            <p14:sldId id="346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48"/>
            <p14:sldId id="349"/>
            <p14:sldId id="350"/>
            <p14:sldId id="351"/>
            <p14:sldId id="352"/>
            <p14:sldId id="353"/>
            <p14:sldId id="292"/>
            <p14:sldId id="354"/>
            <p14:sldId id="297"/>
            <p14:sldId id="261"/>
            <p14:sldId id="262"/>
            <p14:sldId id="263"/>
            <p14:sldId id="285"/>
            <p14:sldId id="294"/>
            <p14:sldId id="286"/>
            <p14:sldId id="287"/>
            <p14:sldId id="28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1656">
          <p15:clr>
            <a:srgbClr val="A4A3A4"/>
          </p15:clr>
        </p15:guide>
        <p15:guide id="2" pos="29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8" d="100"/>
          <a:sy n="128" d="100"/>
        </p:scale>
        <p:origin x="-128" y="-112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191344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Font typeface="Lucida Grande"/>
              <a:buChar char="‣"/>
            </a:lvl2pPr>
            <a:lvl3pPr>
              <a:buFont typeface="Lucida Grande"/>
              <a:buChar char="‣"/>
            </a:lvl3pPr>
            <a:lvl4pPr>
              <a:buFont typeface="Lucida Grande"/>
              <a:buChar char="‣"/>
            </a:lvl4pPr>
            <a:lvl5pP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aws.amazon.com/ec2/pricing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80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/>
              <a:t>1</a:t>
            </a:r>
            <a:r>
              <a:rPr lang="en-AU" dirty="0"/>
              <a:t>0</a:t>
            </a:r>
            <a:r>
              <a:rPr dirty="0"/>
              <a:t> WEEK PART TIME COURSE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45" y="1024312"/>
            <a:ext cx="7119958" cy="42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3022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0"/>
            <a:ext cx="790450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9846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2" y="0"/>
            <a:ext cx="4833075" cy="52578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290811" y="3853971"/>
            <a:ext cx="1181600" cy="640489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79162" y="3448732"/>
            <a:ext cx="3458618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rgbClr val="FF0000"/>
                </a:solidFill>
                <a:latin typeface="+mn-lt"/>
              </a:rPr>
              <a:t>Double check this to avoid being charged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4472411" y="3853971"/>
            <a:ext cx="706751" cy="154601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862452112"/>
      </p:ext>
    </p:extLst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Secure Shell </a:t>
            </a:r>
            <a:r>
              <a:rPr lang="en-US" dirty="0" err="1"/>
              <a:t>Keypair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20" y="983297"/>
            <a:ext cx="6845390" cy="414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32334"/>
      </p:ext>
    </p:extLst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74964"/>
          </a:xfrm>
        </p:spPr>
        <p:txBody>
          <a:bodyPr/>
          <a:lstStyle/>
          <a:p>
            <a:r>
              <a:rPr lang="en-US" dirty="0"/>
              <a:t>Done!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211449"/>
            <a:ext cx="92329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53404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About your secure shell </a:t>
            </a:r>
            <a:r>
              <a:rPr lang="en-US" dirty="0" err="1"/>
              <a:t>keypair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-----BEGIN RSA PRIVATE KEY-----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MIIEowIBAAKCAQEAlq39jNg2bP6TRhr1HecxPiaSRnOhGehghxjgkzUn93dFlzBL+7U8P00+JoL+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mIotp+WmqtF6Hh1fjP57r4Iu9JIJrImuLv/a1xrzv4/wKjs1PX7zs1DYUHjvfaBehYWle8+Fv2Sk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mAud+3E4ldtUb9mBsXa200cmctOI/UU6Dh/XUpyNndSshOtlJ0TGzYAgKdQ3wdX2rwuXP+ii6++h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BjDo8FX9fdSZPx39deknsK4NSXoEzEUWMgSmlW9E0r4iewKBgHuUI0PxzGiYwIwvHeTDcBV9WFsR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77H5gXhDeoLcSHmA3rSGqShS/mL+iVTeQnz1sVJSAanvLEIDxlIpI3Rlc/yLiWxj42AtJ71K/L6n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YTjOo11fU4XGGfytaXvdRAPv/1Pk8VtRk+EJM15q4WydIOUIZLI3jSOOkNSVIsBvvCcZ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-----END RSA PRIVATE KEY-----</a:t>
            </a:r>
          </a:p>
          <a:p>
            <a:pPr marL="40639" indent="0">
              <a:lnSpc>
                <a:spcPct val="100000"/>
              </a:lnSpc>
              <a:buNone/>
            </a:pPr>
            <a:endParaRPr lang="en-US" sz="1200" b="0" dirty="0">
              <a:latin typeface="Courier New"/>
              <a:cs typeface="Courier New"/>
            </a:endParaRPr>
          </a:p>
          <a:p>
            <a:pPr marL="40639" indent="0">
              <a:lnSpc>
                <a:spcPct val="100000"/>
              </a:lnSpc>
              <a:buNone/>
            </a:pPr>
            <a:endParaRPr lang="en-US" sz="1200" b="0" dirty="0">
              <a:latin typeface="Courier New"/>
              <a:cs typeface="Courier New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68153" y="3103533"/>
            <a:ext cx="8426769" cy="1258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en-US" dirty="0"/>
              <a:t>Use instead of passwords to access Linux systems</a:t>
            </a:r>
          </a:p>
          <a:p>
            <a:r>
              <a:rPr lang="en-US" dirty="0"/>
              <a:t>Decodes Administrator password on Windows</a:t>
            </a:r>
          </a:p>
          <a:p>
            <a:r>
              <a:rPr lang="en-US" dirty="0"/>
              <a:t>Can also be used for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473308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904374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69746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61015" cy="52578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396328" y="2572983"/>
            <a:ext cx="1181600" cy="640489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4679" y="2344715"/>
            <a:ext cx="3058909" cy="456535"/>
          </a:xfrm>
          <a:prstGeom prst="rect">
            <a:avLst/>
          </a:prstGeom>
          <a:solidFill>
            <a:schemeClr val="bg2">
              <a:alpha val="78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accent5"/>
                </a:solidFill>
                <a:latin typeface="+mn-lt"/>
              </a:rPr>
              <a:t>The file you downloaded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>
            <a:off x="3577929" y="2572983"/>
            <a:ext cx="706750" cy="154601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026541231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734"/>
            <a:ext cx="5497964" cy="354615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 flipV="1">
            <a:off x="793717" y="3898127"/>
            <a:ext cx="2353536" cy="938632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3717" y="474821"/>
            <a:ext cx="3058909" cy="1164421"/>
          </a:xfrm>
          <a:prstGeom prst="rect">
            <a:avLst/>
          </a:prstGeom>
          <a:solidFill>
            <a:schemeClr val="bg2">
              <a:alpha val="78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accent5"/>
                </a:solidFill>
                <a:latin typeface="+mn-lt"/>
              </a:rPr>
              <a:t>Set up a remote desktop connection with this information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107831" y="1849057"/>
            <a:ext cx="277455" cy="204907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786" y="0"/>
            <a:ext cx="4385465" cy="5257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852626" y="474821"/>
            <a:ext cx="1009160" cy="220882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72452608"/>
      </p:ext>
    </p:extLst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Congratulations!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have successfully launched and connected to a very small and underpowered Windows server instance</a:t>
            </a:r>
          </a:p>
          <a:p>
            <a:r>
              <a:rPr lang="en-US" dirty="0"/>
              <a:t>You can start any Windows application</a:t>
            </a:r>
          </a:p>
          <a:p>
            <a:r>
              <a:rPr lang="en-US" dirty="0"/>
              <a:t>You can download </a:t>
            </a:r>
            <a:r>
              <a:rPr lang="en-US" dirty="0" err="1"/>
              <a:t>jupyter</a:t>
            </a:r>
            <a:r>
              <a:rPr lang="en-US" dirty="0"/>
              <a:t> / </a:t>
            </a:r>
            <a:r>
              <a:rPr lang="en-US" dirty="0" err="1"/>
              <a:t>ipython</a:t>
            </a:r>
            <a:r>
              <a:rPr lang="en-US" dirty="0"/>
              <a:t>, etc.</a:t>
            </a:r>
          </a:p>
          <a:p>
            <a:r>
              <a:rPr lang="en-US" dirty="0"/>
              <a:t>Disconnect and re-connect at any 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will probably be too slow and painful to use, so you will need to order a more expensive system (t2.medium is the smallest useful system)</a:t>
            </a:r>
          </a:p>
          <a:p>
            <a:r>
              <a:rPr lang="en-US" dirty="0"/>
              <a:t>If you want it for a whole month, it’s cheaper to sign up to Amazon Workspaces</a:t>
            </a:r>
          </a:p>
        </p:txBody>
      </p:sp>
    </p:spTree>
    <p:extLst>
      <p:ext uri="{BB962C8B-B14F-4D97-AF65-F5344CB8AC3E}">
        <p14:creationId xmlns:p14="http://schemas.microsoft.com/office/powerpoint/2010/main" val="3175126031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89" name="Shape 1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SzPct val="100000"/>
              <a:buFontTx/>
              <a:buAutoNum type="arabicPeriod"/>
            </a:pPr>
            <a:r>
              <a:rPr lang="en-AU" dirty="0"/>
              <a:t>Downloads:</a:t>
            </a:r>
          </a:p>
          <a:p>
            <a:pPr marL="498828" lvl="1" indent="-352777">
              <a:buSzPct val="100000"/>
            </a:pPr>
            <a:r>
              <a:rPr lang="en-AU" b="0" dirty="0"/>
              <a:t>Windows users: </a:t>
            </a:r>
          </a:p>
          <a:p>
            <a:pPr marL="644878" lvl="2" indent="-352777">
              <a:buSzPct val="100000"/>
            </a:pPr>
            <a:r>
              <a:rPr lang="en-AU" b="0" dirty="0" err="1"/>
              <a:t>PuTTY</a:t>
            </a:r>
            <a:r>
              <a:rPr lang="en-AU" b="0" dirty="0"/>
              <a:t>: http://</a:t>
            </a:r>
            <a:r>
              <a:rPr lang="en-AU" b="0" dirty="0" err="1"/>
              <a:t>www.chiark.greenend.org.uk</a:t>
            </a:r>
            <a:r>
              <a:rPr lang="en-AU" b="0" dirty="0"/>
              <a:t>/~</a:t>
            </a:r>
            <a:r>
              <a:rPr lang="en-AU" b="0" dirty="0" err="1"/>
              <a:t>sgtatham</a:t>
            </a:r>
            <a:r>
              <a:rPr lang="en-AU" b="0" dirty="0"/>
              <a:t>/putty/</a:t>
            </a:r>
          </a:p>
          <a:p>
            <a:pPr marL="498828" lvl="1" indent="-352777">
              <a:buSzPct val="100000"/>
            </a:pPr>
            <a:r>
              <a:rPr lang="en-AU" b="0" dirty="0" err="1"/>
              <a:t>MacOS</a:t>
            </a:r>
            <a:r>
              <a:rPr lang="en-AU" b="0" dirty="0"/>
              <a:t> users:</a:t>
            </a:r>
          </a:p>
          <a:p>
            <a:pPr marL="644878" lvl="2" indent="-352777">
              <a:buSzPct val="100000"/>
            </a:pPr>
            <a:r>
              <a:rPr lang="en-AU" b="0" dirty="0"/>
              <a:t>Microsoft Remote Desktop Client (or equivalent)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AU" dirty="0"/>
              <a:t>AWS </a:t>
            </a:r>
            <a:r>
              <a:rPr lang="en-AU" dirty="0" smtClean="0"/>
              <a:t>EC2 on Windows and Linux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AU" dirty="0" smtClean="0"/>
              <a:t>Quick start on Linux</a:t>
            </a:r>
            <a:endParaRPr lang="en-AU" dirty="0" smtClean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AU" dirty="0" smtClean="0"/>
              <a:t>Elastic Block Store</a:t>
            </a:r>
            <a:endParaRPr lang="en-AU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AU" smtClean="0"/>
              <a:t>AWS S3</a:t>
            </a:r>
            <a:endParaRPr lang="en-AU" dirty="0" smtClean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You don’t want to be charged for this, so destroy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53" y="983297"/>
            <a:ext cx="6756400" cy="375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83345"/>
      </p:ext>
    </p:extLst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EC2 (Linux)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539219235"/>
      </p:ext>
    </p:extLst>
  </p:cSld>
  <p:clrMapOvr>
    <a:masterClrMapping/>
  </p:clrMapOvr>
  <p:transition xmlns:p14="http://schemas.microsoft.com/office/powerpoint/2010/main"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58405"/>
          </a:xfrm>
        </p:spPr>
        <p:txBody>
          <a:bodyPr/>
          <a:lstStyle/>
          <a:p>
            <a:r>
              <a:rPr lang="en-US" dirty="0"/>
              <a:t>Creating a Linux virtual machine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will need a security group</a:t>
            </a:r>
          </a:p>
          <a:p>
            <a:pPr lvl="1"/>
            <a:r>
              <a:rPr lang="en-US" dirty="0"/>
              <a:t>Allow port 22 (secure shell) inbound</a:t>
            </a:r>
          </a:p>
          <a:p>
            <a:r>
              <a:rPr lang="en-US" dirty="0"/>
              <a:t>You might want to add extra storage</a:t>
            </a:r>
          </a:p>
          <a:p>
            <a:r>
              <a:rPr lang="en-US" dirty="0"/>
              <a:t>Can choose many distributions</a:t>
            </a:r>
          </a:p>
          <a:p>
            <a:pPr lvl="1"/>
            <a:r>
              <a:rPr lang="en-US" dirty="0"/>
              <a:t>We will use the Amazon-provided distribution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296866"/>
      </p:ext>
    </p:extLst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30639"/>
          </a:xfrm>
        </p:spPr>
        <p:txBody>
          <a:bodyPr/>
          <a:lstStyle/>
          <a:p>
            <a:r>
              <a:rPr lang="en-US" dirty="0"/>
              <a:t>The default launcher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584"/>
            <a:ext cx="9363075" cy="268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69409"/>
      </p:ext>
    </p:extLst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00"/>
            <a:ext cx="9363075" cy="481729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83835" y="2891059"/>
            <a:ext cx="1153150" cy="48462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Oval 5"/>
          <p:cNvSpPr/>
          <p:nvPr/>
        </p:nvSpPr>
        <p:spPr>
          <a:xfrm>
            <a:off x="7990475" y="1723264"/>
            <a:ext cx="1153150" cy="48462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1430410"/>
      </p:ext>
    </p:extLst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4201"/>
          <a:stretch/>
        </p:blipFill>
        <p:spPr>
          <a:xfrm>
            <a:off x="0" y="0"/>
            <a:ext cx="7740054" cy="345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118116"/>
            <a:ext cx="7740054" cy="9621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8911" y="3509734"/>
            <a:ext cx="5757385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They get</a:t>
            </a:r>
            <a:r>
              <a:rPr kumimoji="0" lang="en-US" sz="23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bigger… and more expensive…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Oval 7"/>
          <p:cNvSpPr/>
          <p:nvPr/>
        </p:nvSpPr>
        <p:spPr>
          <a:xfrm>
            <a:off x="3192052" y="4773172"/>
            <a:ext cx="1153150" cy="48462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333117"/>
      </p:ext>
    </p:extLst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Pricing - </a:t>
            </a:r>
            <a:r>
              <a:rPr lang="en-US" dirty="0">
                <a:hlinkClick r:id="rId2"/>
              </a:rPr>
              <a:t>https://aws.amazon.com/ec2/pricing/</a:t>
            </a:r>
            <a:r>
              <a:rPr lang="en-US" dirty="0"/>
              <a:t> (USD)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9907" b="-9907"/>
          <a:stretch/>
        </p:blipFill>
        <p:spPr>
          <a:xfrm>
            <a:off x="468153" y="1025291"/>
            <a:ext cx="5280884" cy="3628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25" y="4361397"/>
            <a:ext cx="5147185" cy="88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82037"/>
      </p:ext>
    </p:extLst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But you can get things cheaper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1373000"/>
          </a:xfrm>
        </p:spPr>
        <p:txBody>
          <a:bodyPr/>
          <a:lstStyle/>
          <a:p>
            <a:r>
              <a:rPr lang="en-US" dirty="0"/>
              <a:t>Reserve an instance for a year</a:t>
            </a:r>
          </a:p>
          <a:p>
            <a:r>
              <a:rPr lang="en-US" dirty="0"/>
              <a:t>Spot instance, and do your work during non-peak times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2768627"/>
            <a:ext cx="8699500" cy="162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13139" y="4879702"/>
            <a:ext cx="897682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Linux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72843" y="4879702"/>
            <a:ext cx="1396898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Windows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010956" y="4210406"/>
            <a:ext cx="1" cy="55231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7238422" y="4210406"/>
            <a:ext cx="1" cy="55231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1693449"/>
            <a:ext cx="86614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45166"/>
      </p:ext>
    </p:extLst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9721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115"/>
            <a:ext cx="9363075" cy="403964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615477" y="2784525"/>
            <a:ext cx="2097396" cy="48462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31309282"/>
      </p:ext>
    </p:extLst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13928"/>
          </a:xfrm>
        </p:spPr>
        <p:txBody>
          <a:bodyPr/>
          <a:lstStyle/>
          <a:p>
            <a:r>
              <a:rPr lang="en-US" dirty="0"/>
              <a:t>You’ll want extra disk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1461"/>
            <a:ext cx="9363075" cy="37452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1461"/>
            <a:ext cx="9363075" cy="25859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83350" y="902412"/>
            <a:ext cx="3195849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Magnetic =&gt; cheaper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latin typeface="+mn-lt"/>
              </a:rPr>
              <a:t>Provisioned IOPS = faster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57026227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Amazon Web Services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8426769" cy="478102"/>
          </a:xfrm>
        </p:spPr>
        <p:txBody>
          <a:bodyPr/>
          <a:lstStyle/>
          <a:p>
            <a:r>
              <a:rPr lang="en-US" dirty="0"/>
              <a:t>Tags aren’t very interesting until you have a lot of systems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0"/>
            <a:ext cx="9363075" cy="227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18755"/>
      </p:ext>
    </p:extLst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47350"/>
          </a:xfrm>
        </p:spPr>
        <p:txBody>
          <a:bodyPr/>
          <a:lstStyle/>
          <a:p>
            <a:r>
              <a:rPr lang="en-US" dirty="0"/>
              <a:t>Add firewalling rules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4472"/>
            <a:ext cx="9363075" cy="371055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609859" y="3686936"/>
            <a:ext cx="1186575" cy="48462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97904" y="4171564"/>
            <a:ext cx="3240495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rgbClr val="FF0000"/>
                </a:solidFill>
                <a:latin typeface="+mn-lt"/>
              </a:rPr>
              <a:t>Almost definitely required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010956" y="4210406"/>
            <a:ext cx="1" cy="55231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/>
          <p:cNvSpPr txBox="1"/>
          <p:nvPr/>
        </p:nvSpPr>
        <p:spPr>
          <a:xfrm>
            <a:off x="4594240" y="1069522"/>
            <a:ext cx="4419442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rgbClr val="FF0000"/>
                </a:solidFill>
                <a:latin typeface="+mn-lt"/>
              </a:rPr>
              <a:t>Port 8888 to run </a:t>
            </a:r>
            <a:r>
              <a:rPr lang="en-US" b="0" dirty="0" err="1">
                <a:solidFill>
                  <a:srgbClr val="FF0000"/>
                </a:solidFill>
                <a:latin typeface="+mn-lt"/>
              </a:rPr>
              <a:t>Jupyter</a:t>
            </a:r>
            <a:r>
              <a:rPr lang="en-US" b="0" dirty="0">
                <a:solidFill>
                  <a:srgbClr val="FF0000"/>
                </a:solidFill>
                <a:latin typeface="+mn-lt"/>
              </a:rPr>
              <a:t> notebook?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20666441"/>
      </p:ext>
    </p:extLst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800"/>
            <a:ext cx="9363075" cy="413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41730"/>
      </p:ext>
    </p:extLst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0"/>
            <a:ext cx="8371114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32248"/>
      </p:ext>
    </p:extLst>
  </p:cSld>
  <p:clrMapOvr>
    <a:masterClrMapping/>
  </p:clrMapOvr>
  <p:transition xmlns:p14="http://schemas.microsoft.com/office/powerpoint/2010/main"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363075" cy="387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43357"/>
      </p:ext>
    </p:extLst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Logging in to a Linux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login as the user ec2-user</a:t>
            </a:r>
          </a:p>
          <a:p>
            <a:r>
              <a:rPr lang="en-US" dirty="0"/>
              <a:t>You can’t use a password</a:t>
            </a:r>
          </a:p>
          <a:p>
            <a:pPr lvl="1"/>
            <a:r>
              <a:rPr lang="en-US" dirty="0"/>
              <a:t>You use the </a:t>
            </a:r>
            <a:r>
              <a:rPr lang="en-US" dirty="0" err="1"/>
              <a:t>ssh</a:t>
            </a:r>
            <a:r>
              <a:rPr lang="en-US" dirty="0"/>
              <a:t> private key instead</a:t>
            </a:r>
          </a:p>
        </p:txBody>
      </p:sp>
    </p:spTree>
    <p:extLst>
      <p:ext uri="{BB962C8B-B14F-4D97-AF65-F5344CB8AC3E}">
        <p14:creationId xmlns:p14="http://schemas.microsoft.com/office/powerpoint/2010/main" val="890566513"/>
      </p:ext>
    </p:extLst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Connecting from a Linux or OS X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1172464"/>
          </a:xfrm>
        </p:spPr>
        <p:txBody>
          <a:bodyPr/>
          <a:lstStyle/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ssh</a:t>
            </a:r>
            <a:r>
              <a:rPr lang="en-US" sz="1600" b="0" dirty="0">
                <a:latin typeface="Courier New"/>
                <a:cs typeface="Courier New"/>
              </a:rPr>
              <a:t> –</a:t>
            </a:r>
            <a:r>
              <a:rPr lang="en-US" sz="1600" b="0" dirty="0" err="1">
                <a:latin typeface="Courier New"/>
                <a:cs typeface="Courier New"/>
              </a:rPr>
              <a:t>i</a:t>
            </a:r>
            <a:r>
              <a:rPr lang="en-US" sz="1600" b="0" dirty="0">
                <a:latin typeface="Courier New"/>
                <a:cs typeface="Courier New"/>
              </a:rPr>
              <a:t> </a:t>
            </a:r>
            <a:r>
              <a:rPr lang="en-US" sz="1600" b="0" i="1" dirty="0" err="1">
                <a:latin typeface="Courier New"/>
                <a:cs typeface="Courier New"/>
              </a:rPr>
              <a:t>keypair.pem</a:t>
            </a:r>
            <a:r>
              <a:rPr lang="en-US" sz="1600" b="0" i="1" dirty="0">
                <a:latin typeface="Courier New"/>
                <a:cs typeface="Courier New"/>
              </a:rPr>
              <a:t> </a:t>
            </a:r>
          </a:p>
          <a:p>
            <a:pPr marL="40639" indent="0">
              <a:buNone/>
            </a:pPr>
            <a:r>
              <a:rPr lang="en-US" sz="1600" b="0" i="1" dirty="0">
                <a:latin typeface="Courier New"/>
                <a:cs typeface="Courier New"/>
              </a:rPr>
              <a:t>    </a:t>
            </a:r>
            <a:r>
              <a:rPr lang="en-US" sz="1600" b="0" dirty="0">
                <a:latin typeface="Courier New"/>
                <a:cs typeface="Courier New"/>
              </a:rPr>
              <a:t>ec2-user@ec2-52-65-8-195.ap-southeast-2.compute.amazonaws.com</a:t>
            </a:r>
          </a:p>
        </p:txBody>
      </p:sp>
      <p:sp>
        <p:nvSpPr>
          <p:cNvPr id="5" name="Rectangle 4"/>
          <p:cNvSpPr/>
          <p:nvPr/>
        </p:nvSpPr>
        <p:spPr>
          <a:xfrm>
            <a:off x="468153" y="2747923"/>
            <a:ext cx="8426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b="0" i="1" dirty="0">
                <a:latin typeface="Courier New"/>
                <a:cs typeface="Courier New"/>
              </a:rPr>
              <a:t>The authenticity of host 'ec2-52-65-8-195.ap-southeast-2.compute.amazonaws.com (52.65.8.195)' can't be established.</a:t>
            </a:r>
          </a:p>
          <a:p>
            <a:pPr algn="l"/>
            <a:r>
              <a:rPr lang="hu-HU" sz="1400" b="0" i="1" dirty="0">
                <a:latin typeface="Courier New"/>
                <a:cs typeface="Courier New"/>
              </a:rPr>
              <a:t>RSA key fingerprint is 3b:98:fa:26:c4:2b:65:51:72:72:7c:4c:91:f1:17:e3.</a:t>
            </a:r>
          </a:p>
          <a:p>
            <a:pPr algn="l"/>
            <a:r>
              <a:rPr lang="en-US" sz="1400" b="0" i="1" dirty="0">
                <a:latin typeface="Courier New"/>
                <a:cs typeface="Courier New"/>
              </a:rPr>
              <a:t>Are you sure you want to continue connecting (yes/no)?</a:t>
            </a:r>
          </a:p>
        </p:txBody>
      </p:sp>
    </p:spTree>
    <p:extLst>
      <p:ext uri="{BB962C8B-B14F-4D97-AF65-F5344CB8AC3E}">
        <p14:creationId xmlns:p14="http://schemas.microsoft.com/office/powerpoint/2010/main" val="3307481634"/>
      </p:ext>
    </p:extLst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Simplifying that with ~/.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6"/>
            <a:ext cx="8426769" cy="1406423"/>
          </a:xfrm>
        </p:spPr>
        <p:txBody>
          <a:bodyPr/>
          <a:lstStyle/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Host *.ap-southeast-2.compute.amazonaws.com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User ec2-user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IdentityFile</a:t>
            </a:r>
            <a:r>
              <a:rPr lang="en-US" sz="1600" b="0" dirty="0">
                <a:latin typeface="Courier New"/>
                <a:cs typeface="Courier New"/>
              </a:rPr>
              <a:t> /path/to/</a:t>
            </a:r>
            <a:r>
              <a:rPr lang="en-US" sz="1600" b="0" dirty="0" err="1">
                <a:latin typeface="Courier New"/>
                <a:cs typeface="Courier New"/>
              </a:rPr>
              <a:t>keypair.pem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Compression yes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CompressionLevel</a:t>
            </a:r>
            <a:r>
              <a:rPr lang="en-US" sz="1600" b="0" dirty="0">
                <a:latin typeface="Courier New"/>
                <a:cs typeface="Courier New"/>
              </a:rPr>
              <a:t> 9</a:t>
            </a: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20553" y="2840251"/>
            <a:ext cx="8426769" cy="2191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40639" indent="0">
              <a:buFont typeface="Lucida Grande"/>
              <a:buNone/>
            </a:pPr>
            <a:r>
              <a:rPr lang="en-US" sz="2400" b="0" dirty="0">
                <a:latin typeface="+mn-lt"/>
                <a:cs typeface="Courier New"/>
              </a:rPr>
              <a:t>That makes the command line a bit simpler…</a:t>
            </a:r>
          </a:p>
          <a:p>
            <a:pPr marL="40639" indent="0">
              <a:buFont typeface="Lucida Grande"/>
              <a:buNone/>
            </a:pPr>
            <a:endParaRPr lang="en-US" sz="1600" b="0" dirty="0">
              <a:latin typeface="+mn-lt"/>
              <a:cs typeface="Courier New"/>
            </a:endParaRPr>
          </a:p>
          <a:p>
            <a:pPr marL="40639" indent="0">
              <a:buFont typeface="Lucida Grande"/>
              <a:buNone/>
            </a:pPr>
            <a:r>
              <a:rPr lang="en-US" sz="1600" b="0" dirty="0" err="1">
                <a:latin typeface="Courier New"/>
                <a:cs typeface="Courier New"/>
              </a:rPr>
              <a:t>ssh</a:t>
            </a:r>
            <a:r>
              <a:rPr lang="en-US" sz="1600" b="0" dirty="0">
                <a:latin typeface="Courier New"/>
                <a:cs typeface="Courier New"/>
              </a:rPr>
              <a:t> ec2-52-65-8-195.ap-southeast-2.compute.amazonaws.com</a:t>
            </a:r>
          </a:p>
          <a:p>
            <a:pPr marL="40639" indent="0">
              <a:buFont typeface="Lucida Grande"/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Font typeface="Lucida Grande"/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Font typeface="Lucida Grande"/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11379228"/>
      </p:ext>
    </p:extLst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Or even simpler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6"/>
            <a:ext cx="8426769" cy="2125010"/>
          </a:xfrm>
        </p:spPr>
        <p:txBody>
          <a:bodyPr/>
          <a:lstStyle/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Host server2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HostName</a:t>
            </a:r>
            <a:r>
              <a:rPr lang="en-US" sz="1600" b="0" dirty="0">
                <a:latin typeface="Courier New"/>
                <a:cs typeface="Courier New"/>
              </a:rPr>
              <a:t> ec2-52-65-8-195.ap-southeast-2.compute.amazonaws.com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User ec2-user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IdentityFile</a:t>
            </a:r>
            <a:r>
              <a:rPr lang="en-US" sz="1600" b="0" dirty="0">
                <a:latin typeface="Courier New"/>
                <a:cs typeface="Courier New"/>
              </a:rPr>
              <a:t> /path/to/</a:t>
            </a:r>
            <a:r>
              <a:rPr lang="en-US" sz="1600" b="0" dirty="0" err="1">
                <a:latin typeface="Courier New"/>
                <a:cs typeface="Courier New"/>
              </a:rPr>
              <a:t>keypair.pem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Compression yes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CompressionLevel</a:t>
            </a:r>
            <a:r>
              <a:rPr lang="en-US" sz="1600" b="0" dirty="0">
                <a:latin typeface="Courier New"/>
                <a:cs typeface="Courier New"/>
              </a:rPr>
              <a:t> 9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StrictHostKeyChecking</a:t>
            </a:r>
            <a:r>
              <a:rPr lang="en-US" sz="1600" b="0" dirty="0">
                <a:latin typeface="Courier New"/>
                <a:cs typeface="Courier New"/>
              </a:rPr>
              <a:t> false</a:t>
            </a: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20553" y="3324881"/>
            <a:ext cx="8426769" cy="163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40639" indent="0">
              <a:buFont typeface="Lucida Grande"/>
              <a:buNone/>
            </a:pPr>
            <a:r>
              <a:rPr lang="en-US" sz="2400" b="0" dirty="0">
                <a:latin typeface="+mn-lt"/>
                <a:cs typeface="Courier New"/>
              </a:rPr>
              <a:t>Gets us to…</a:t>
            </a:r>
          </a:p>
          <a:p>
            <a:pPr marL="40639" indent="0">
              <a:buFont typeface="Lucida Grande"/>
              <a:buNone/>
            </a:pPr>
            <a:endParaRPr lang="en-US" sz="1600" b="0" dirty="0">
              <a:latin typeface="+mn-lt"/>
              <a:cs typeface="Courier New"/>
            </a:endParaRPr>
          </a:p>
          <a:p>
            <a:pPr marL="40639" indent="0">
              <a:buFont typeface="Lucida Grande"/>
              <a:buNone/>
            </a:pPr>
            <a:r>
              <a:rPr lang="en-US" sz="1600" b="0" dirty="0" err="1">
                <a:latin typeface="Courier New"/>
                <a:cs typeface="Courier New"/>
              </a:rPr>
              <a:t>ssh</a:t>
            </a:r>
            <a:r>
              <a:rPr lang="en-US" sz="1600" b="0" dirty="0">
                <a:latin typeface="Courier New"/>
                <a:cs typeface="Courier New"/>
              </a:rPr>
              <a:t> server2</a:t>
            </a:r>
          </a:p>
          <a:p>
            <a:pPr marL="40639" indent="0">
              <a:buFont typeface="Lucida Grande"/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Font typeface="Lucida Grande"/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Font typeface="Lucida Grande"/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25186171"/>
      </p:ext>
    </p:extLst>
  </p:cSld>
  <p:clrMapOvr>
    <a:masterClrMapping/>
  </p:clrMapOvr>
  <p:transition xmlns:p14="http://schemas.microsoft.com/office/powerpoint/2010/main"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Things that can go wrong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3044132"/>
          </a:xfrm>
        </p:spPr>
        <p:txBody>
          <a:bodyPr/>
          <a:lstStyle/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@@@@@@@@@@@@@@@@@@@@@@@@@@@@@@@@@@@@@@@@@@@@@@@@@@@@@@@@@@@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@         WARNING: UNPROTECTED PRIVATE KEY FILE!          @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@@@@@@@@@@@@@@@@@@@@@@@@@@@@@@@@@@@@@@@@@@@@@@@@@@@@@@@@@@@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Permissions 0644 for 'server1.pem' are too open.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It is required that your private key files are NOT accessible by others.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This private key will be ignored.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bad permissions: ignore key: server1.pem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Permission denied (</a:t>
            </a:r>
            <a:r>
              <a:rPr lang="en-US" sz="1800" b="0" dirty="0" err="1">
                <a:latin typeface="Courier New"/>
                <a:cs typeface="Courier New"/>
              </a:rPr>
              <a:t>publickey</a:t>
            </a:r>
            <a:r>
              <a:rPr lang="en-US" sz="1800" b="0" dirty="0">
                <a:latin typeface="Courier New"/>
                <a:cs typeface="Courier New"/>
              </a:rPr>
              <a:t>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153" y="4395078"/>
            <a:ext cx="5151206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Solution:</a:t>
            </a:r>
            <a:r>
              <a:rPr kumimoji="0" lang="en-US" sz="23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  </a:t>
            </a:r>
            <a:r>
              <a:rPr kumimoji="0" lang="en-US" sz="2300" b="1" i="0" u="none" strike="noStrike" cap="none" spc="0" normalizeH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chmod</a:t>
            </a:r>
            <a:r>
              <a:rPr kumimoji="0" lang="en-US" sz="23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0400 server1.pem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23848707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91339"/>
          </a:xfrm>
        </p:spPr>
        <p:txBody>
          <a:bodyPr/>
          <a:lstStyle/>
          <a:p>
            <a:r>
              <a:rPr lang="en-US" dirty="0"/>
              <a:t>Amazon Web Services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308" y="1076838"/>
            <a:ext cx="5297496" cy="41809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8152" y="1096792"/>
            <a:ext cx="3054561" cy="39959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You will want to know :</a:t>
            </a:r>
          </a:p>
          <a:p>
            <a:pPr marL="342900" lvl="8" indent="-342900" algn="l">
              <a:buFont typeface="Arial"/>
              <a:buChar char="•"/>
            </a:pPr>
            <a:r>
              <a:rPr lang="en-US" b="0" dirty="0">
                <a:latin typeface="+mn-lt"/>
              </a:rPr>
              <a:t>EC2</a:t>
            </a:r>
          </a:p>
          <a:p>
            <a:pPr marL="342900" lvl="8" indent="-342900" algn="l">
              <a:buFont typeface="Arial"/>
              <a:buChar char="•"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S3</a:t>
            </a:r>
          </a:p>
          <a:p>
            <a:pPr marL="342900" lvl="8" indent="-342900" algn="l">
              <a:buFont typeface="Arial"/>
              <a:buChar char="•"/>
            </a:pPr>
            <a:r>
              <a:rPr lang="en-US" b="0" dirty="0">
                <a:latin typeface="+mn-lt"/>
              </a:rPr>
              <a:t>RDS</a:t>
            </a:r>
          </a:p>
          <a:p>
            <a:pPr marL="342900" lvl="8" indent="-342900" algn="l">
              <a:buFont typeface="Arial"/>
              <a:buChar char="•"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Machine</a:t>
            </a:r>
            <a:r>
              <a:rPr kumimoji="0" lang="en-US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 Learning</a:t>
            </a:r>
          </a:p>
          <a:p>
            <a:pPr marL="342900" lvl="8" indent="-342900" algn="l">
              <a:buFont typeface="Arial"/>
              <a:buChar char="•"/>
            </a:pPr>
            <a:endParaRPr lang="en-US" b="0" baseline="0" dirty="0">
              <a:latin typeface="+mn-lt"/>
            </a:endParaRPr>
          </a:p>
          <a:p>
            <a:pPr lvl="8" indent="0" algn="l"/>
            <a:r>
              <a:rPr kumimoji="0" lang="en-US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You might find helpful:</a:t>
            </a:r>
          </a:p>
          <a:p>
            <a:pPr marL="342900" lvl="8" indent="-342900" algn="l">
              <a:buFont typeface="Arial"/>
              <a:buChar char="•"/>
            </a:pPr>
            <a:r>
              <a:rPr lang="en-US" b="0" baseline="0" dirty="0">
                <a:latin typeface="+mn-lt"/>
              </a:rPr>
              <a:t>Redshift</a:t>
            </a:r>
          </a:p>
          <a:p>
            <a:pPr marL="342900" lvl="8" indent="-342900" algn="l">
              <a:buFont typeface="Arial"/>
              <a:buChar char="•"/>
            </a:pPr>
            <a:r>
              <a:rPr kumimoji="0" lang="en-US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EMR</a:t>
            </a:r>
          </a:p>
          <a:p>
            <a:pPr marL="342900" lvl="8" indent="-342900" algn="l">
              <a:buFont typeface="Arial"/>
              <a:buChar char="•"/>
            </a:pPr>
            <a:r>
              <a:rPr lang="en-US" b="0" baseline="0" dirty="0">
                <a:latin typeface="+mn-lt"/>
              </a:rPr>
              <a:t>Data</a:t>
            </a:r>
            <a:r>
              <a:rPr lang="en-US" b="0" dirty="0">
                <a:latin typeface="+mn-lt"/>
              </a:rPr>
              <a:t> pipeline</a:t>
            </a:r>
          </a:p>
          <a:p>
            <a:pPr marL="342900" lvl="8" indent="-342900" algn="l">
              <a:buFont typeface="Arial"/>
              <a:buChar char="•"/>
            </a:pPr>
            <a:r>
              <a:rPr kumimoji="0" lang="en-US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WorkSpaces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47227805"/>
      </p:ext>
    </p:extLst>
  </p:cSld>
  <p:clrMapOvr>
    <a:masterClrMapping/>
  </p:clrMapOvr>
  <p:transition xmlns:p14="http://schemas.microsoft.com/office/powerpoint/2010/main"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Logging into Linux from Windows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2" y="983297"/>
            <a:ext cx="6200061" cy="587567"/>
          </a:xfrm>
        </p:spPr>
        <p:txBody>
          <a:bodyPr/>
          <a:lstStyle/>
          <a:p>
            <a:r>
              <a:rPr lang="en-US" dirty="0"/>
              <a:t>Convert the .</a:t>
            </a:r>
            <a:r>
              <a:rPr lang="en-US" dirty="0" err="1"/>
              <a:t>pem</a:t>
            </a:r>
            <a:r>
              <a:rPr lang="en-US" dirty="0"/>
              <a:t> file to .</a:t>
            </a:r>
            <a:r>
              <a:rPr lang="en-US" dirty="0" err="1"/>
              <a:t>ppk</a:t>
            </a:r>
            <a:r>
              <a:rPr lang="en-US" dirty="0"/>
              <a:t> using </a:t>
            </a:r>
            <a:r>
              <a:rPr lang="en-US" dirty="0" err="1"/>
              <a:t>puttygen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0" y="2540120"/>
            <a:ext cx="2816821" cy="2717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559" y="2540121"/>
            <a:ext cx="2786919" cy="271767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08219" y="3877027"/>
            <a:ext cx="61835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161" y="1938514"/>
            <a:ext cx="1473200" cy="3937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6653805" y="2332214"/>
            <a:ext cx="618356" cy="20790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768" y="3311937"/>
            <a:ext cx="2136316" cy="113018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8222459" y="2540120"/>
            <a:ext cx="0" cy="56509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11149817"/>
      </p:ext>
    </p:extLst>
  </p:cSld>
  <p:clrMapOvr>
    <a:masterClrMapping/>
  </p:clrMapOvr>
  <p:transition xmlns:p14="http://schemas.microsoft.com/office/powerpoint/2010/main"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577" y="1520730"/>
            <a:ext cx="3094130" cy="2951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Logging in from Windows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0731"/>
            <a:ext cx="3065936" cy="29516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990" y="1520729"/>
            <a:ext cx="3080264" cy="295163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019451" y="1988647"/>
            <a:ext cx="1537533" cy="60160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Oval 7"/>
          <p:cNvSpPr/>
          <p:nvPr/>
        </p:nvSpPr>
        <p:spPr>
          <a:xfrm>
            <a:off x="4946842" y="2055491"/>
            <a:ext cx="869041" cy="284094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" name="Oval 8"/>
          <p:cNvSpPr/>
          <p:nvPr/>
        </p:nvSpPr>
        <p:spPr>
          <a:xfrm>
            <a:off x="7154857" y="3277414"/>
            <a:ext cx="2067397" cy="432499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9722" y="4801265"/>
            <a:ext cx="7068829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Remember to save this so that you can reconnect</a:t>
            </a:r>
          </a:p>
        </p:txBody>
      </p:sp>
    </p:spTree>
    <p:extLst>
      <p:ext uri="{BB962C8B-B14F-4D97-AF65-F5344CB8AC3E}">
        <p14:creationId xmlns:p14="http://schemas.microsoft.com/office/powerpoint/2010/main" val="3824988172"/>
      </p:ext>
    </p:extLst>
  </p:cSld>
  <p:clrMapOvr>
    <a:masterClrMapping/>
  </p:clrMapOvr>
  <p:transition xmlns:p14="http://schemas.microsoft.com/office/powerpoint/2010/main"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80773"/>
          </a:xfrm>
        </p:spPr>
        <p:txBody>
          <a:bodyPr/>
          <a:lstStyle/>
          <a:p>
            <a:r>
              <a:rPr lang="en-US" dirty="0"/>
              <a:t>The putty equivalent of strict host key checking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73" y="1536700"/>
            <a:ext cx="55118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8729"/>
      </p:ext>
    </p:extLst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Linux command line </a:t>
            </a:r>
            <a:r>
              <a:rPr lang="en-AU" dirty="0" err="1"/>
              <a:t>quickstart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632771524"/>
      </p:ext>
    </p:extLst>
  </p:cSld>
  <p:clrMapOvr>
    <a:masterClrMapping/>
  </p:clrMapOvr>
  <p:transition xmlns:p14="http://schemas.microsoft.com/office/powerpoint/2010/main"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Directories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139954"/>
              </p:ext>
            </p:extLst>
          </p:nvPr>
        </p:nvGraphicFramePr>
        <p:xfrm>
          <a:off x="468153" y="1050033"/>
          <a:ext cx="8422800" cy="2754290"/>
        </p:xfrm>
        <a:graphic>
          <a:graphicData uri="http://schemas.openxmlformats.org/drawingml/2006/table">
            <a:tbl>
              <a:tblPr bandRow="1">
                <a:tableStyleId>{CF821DB8-F4EB-4A41-A1BA-3FCAFE7338EE}</a:tableStyleId>
              </a:tblPr>
              <a:tblGrid>
                <a:gridCol w="4211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11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15419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ls</a:t>
                      </a:r>
                      <a:endParaRPr 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List</a:t>
                      </a:r>
                      <a:r>
                        <a:rPr lang="en-US" baseline="0" dirty="0"/>
                        <a:t> files in the current “folder”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8033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What folder am I in?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1541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cd </a:t>
                      </a:r>
                      <a:r>
                        <a:rPr lang="en-US" i="1" dirty="0" err="1"/>
                        <a:t>otherdirectory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Change to another folder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1541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Go back to the default folder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65906"/>
      </p:ext>
    </p:extLst>
  </p:cSld>
  <p:clrMapOvr>
    <a:masterClrMapping/>
  </p:clrMapOvr>
  <p:transition xmlns:p14="http://schemas.microsoft.com/office/powerpoint/2010/main"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Manipulating files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445519"/>
              </p:ext>
            </p:extLst>
          </p:nvPr>
        </p:nvGraphicFramePr>
        <p:xfrm>
          <a:off x="468153" y="1050033"/>
          <a:ext cx="8422800" cy="4185128"/>
        </p:xfrm>
        <a:graphic>
          <a:graphicData uri="http://schemas.openxmlformats.org/drawingml/2006/table">
            <a:tbl>
              <a:tblPr bandRow="1">
                <a:tableStyleId>{CF821DB8-F4EB-4A41-A1BA-3FCAFE7338EE}</a:tableStyleId>
              </a:tblPr>
              <a:tblGrid>
                <a:gridCol w="4211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11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15419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cp</a:t>
                      </a:r>
                      <a:r>
                        <a:rPr lang="en-US" dirty="0"/>
                        <a:t> </a:t>
                      </a:r>
                      <a:r>
                        <a:rPr lang="en-US" b="0" i="1" dirty="0" err="1"/>
                        <a:t>oldname</a:t>
                      </a:r>
                      <a:r>
                        <a:rPr lang="en-US" b="0" i="1" dirty="0"/>
                        <a:t> </a:t>
                      </a:r>
                      <a:r>
                        <a:rPr lang="en-US" b="0" i="1" dirty="0" err="1"/>
                        <a:t>newname</a:t>
                      </a:r>
                      <a:endParaRPr 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803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mv </a:t>
                      </a:r>
                      <a:r>
                        <a:rPr lang="en-US" dirty="0" err="1"/>
                        <a:t>oldname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newname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15419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rm</a:t>
                      </a:r>
                      <a:r>
                        <a:rPr lang="en-US" dirty="0"/>
                        <a:t> filename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1541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cat filename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Display contents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1541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zip</a:t>
                      </a:r>
                      <a:r>
                        <a:rPr lang="en-US" baseline="0" dirty="0"/>
                        <a:t> –r </a:t>
                      </a:r>
                      <a:r>
                        <a:rPr lang="en-US" baseline="0" dirty="0" err="1"/>
                        <a:t>filename.zip</a:t>
                      </a:r>
                      <a:r>
                        <a:rPr lang="en-US" baseline="0" dirty="0"/>
                        <a:t> directory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Create a zip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1541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unzip </a:t>
                      </a:r>
                      <a:r>
                        <a:rPr lang="en-US" dirty="0" err="1"/>
                        <a:t>filename.zip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Unpack a zip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5868599"/>
      </p:ext>
    </p:extLst>
  </p:cSld>
  <p:clrMapOvr>
    <a:masterClrMapping/>
  </p:clrMapOvr>
  <p:transition xmlns:p14="http://schemas.microsoft.com/office/powerpoint/2010/main"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Installing stuff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need to “download” and then “install”</a:t>
            </a:r>
          </a:p>
          <a:p>
            <a:r>
              <a:rPr lang="en-US" dirty="0"/>
              <a:t>Huge library of programs</a:t>
            </a:r>
          </a:p>
          <a:p>
            <a:pPr lvl="1"/>
            <a:r>
              <a:rPr lang="en-US" dirty="0"/>
              <a:t>Use “</a:t>
            </a:r>
            <a:r>
              <a:rPr lang="en-US" b="0" dirty="0">
                <a:latin typeface="Courier New"/>
                <a:cs typeface="Courier New"/>
              </a:rPr>
              <a:t>yum search </a:t>
            </a:r>
            <a:r>
              <a:rPr lang="en-US" b="0" i="1" dirty="0">
                <a:latin typeface="Courier New"/>
                <a:cs typeface="Courier New"/>
              </a:rPr>
              <a:t>thing</a:t>
            </a:r>
            <a:r>
              <a:rPr lang="en-US" dirty="0"/>
              <a:t>” to find out the package name</a:t>
            </a:r>
          </a:p>
          <a:p>
            <a:r>
              <a:rPr lang="en-US" dirty="0"/>
              <a:t>Install with “</a:t>
            </a:r>
            <a:r>
              <a:rPr lang="en-US" b="0" dirty="0" err="1">
                <a:latin typeface="Courier New"/>
                <a:cs typeface="Courier New"/>
              </a:rPr>
              <a:t>sudo</a:t>
            </a:r>
            <a:r>
              <a:rPr lang="en-US" b="0" dirty="0">
                <a:latin typeface="Courier New"/>
                <a:cs typeface="Courier New"/>
              </a:rPr>
              <a:t> yum install </a:t>
            </a:r>
            <a:r>
              <a:rPr lang="en-US" b="0" dirty="0" err="1">
                <a:latin typeface="Courier New"/>
                <a:cs typeface="Courier New"/>
              </a:rPr>
              <a:t>packagename</a:t>
            </a:r>
            <a:r>
              <a:rPr lang="en-US" dirty="0"/>
              <a:t>”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 “</a:t>
            </a:r>
            <a:r>
              <a:rPr lang="en-US" b="0" dirty="0" err="1">
                <a:latin typeface="Courier New"/>
                <a:cs typeface="Courier New"/>
              </a:rPr>
              <a:t>sudo</a:t>
            </a:r>
            <a:r>
              <a:rPr lang="en-US" b="0" dirty="0">
                <a:latin typeface="Courier New"/>
                <a:cs typeface="Courier New"/>
              </a:rPr>
              <a:t> yum install </a:t>
            </a:r>
            <a:r>
              <a:rPr lang="en-US" b="0" dirty="0" err="1">
                <a:latin typeface="Courier New"/>
                <a:cs typeface="Courier New"/>
              </a:rPr>
              <a:t>git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r>
              <a:rPr lang="en-US" dirty="0"/>
              <a:t>pip install works</a:t>
            </a:r>
          </a:p>
        </p:txBody>
      </p:sp>
    </p:spTree>
    <p:extLst>
      <p:ext uri="{BB962C8B-B14F-4D97-AF65-F5344CB8AC3E}">
        <p14:creationId xmlns:p14="http://schemas.microsoft.com/office/powerpoint/2010/main" val="2014612650"/>
      </p:ext>
    </p:extLst>
  </p:cSld>
  <p:clrMapOvr>
    <a:masterClrMapping/>
  </p:clrMapOvr>
  <p:transition xmlns:p14="http://schemas.microsoft.com/office/powerpoint/2010/main"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Getting files in and out (Windows version)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D:\Users\</a:t>
            </a:r>
            <a:r>
              <a:rPr lang="en-US" sz="1600" b="0" dirty="0" err="1">
                <a:latin typeface="Courier New"/>
                <a:cs typeface="Courier New"/>
              </a:rPr>
              <a:t>gregb</a:t>
            </a:r>
            <a:r>
              <a:rPr lang="en-US" sz="1600" b="0" dirty="0">
                <a:latin typeface="Courier New"/>
                <a:cs typeface="Courier New"/>
              </a:rPr>
              <a:t>\Documents&gt;</a:t>
            </a:r>
            <a:r>
              <a:rPr lang="en-US" sz="1600" dirty="0" err="1">
                <a:latin typeface="Courier New"/>
                <a:cs typeface="Courier New"/>
              </a:rPr>
              <a:t>psftp</a:t>
            </a:r>
            <a:r>
              <a:rPr lang="en-US" sz="1600" dirty="0">
                <a:latin typeface="Courier New"/>
                <a:cs typeface="Courier New"/>
              </a:rPr>
              <a:t> server2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Using username "ec2-user”.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Remote working directory is /home/ec2-user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psftp</a:t>
            </a:r>
            <a:r>
              <a:rPr lang="en-US" sz="1600" b="0" dirty="0">
                <a:latin typeface="Courier New"/>
                <a:cs typeface="Courier New"/>
              </a:rPr>
              <a:t>&gt; </a:t>
            </a:r>
            <a:r>
              <a:rPr lang="en-US" sz="1600" dirty="0">
                <a:latin typeface="Courier New"/>
                <a:cs typeface="Courier New"/>
              </a:rPr>
              <a:t>put keywords2.txt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local:keywords2.txt =&gt; remote:/home/ec2-user/keywords2.txt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psftp</a:t>
            </a:r>
            <a:r>
              <a:rPr lang="en-US" sz="1600" b="0" dirty="0">
                <a:latin typeface="Courier New"/>
                <a:cs typeface="Courier New"/>
              </a:rPr>
              <a:t>&gt; </a:t>
            </a:r>
            <a:r>
              <a:rPr lang="en-US" sz="1600" dirty="0">
                <a:latin typeface="Courier New"/>
                <a:cs typeface="Courier New"/>
              </a:rPr>
              <a:t>get </a:t>
            </a:r>
            <a:r>
              <a:rPr lang="en-US" sz="1600" dirty="0" err="1">
                <a:latin typeface="Courier New"/>
                <a:cs typeface="Courier New"/>
              </a:rPr>
              <a:t>results.zip</a:t>
            </a:r>
            <a:endParaRPr lang="en-US" sz="160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remote:/home/ec2-user/</a:t>
            </a:r>
            <a:r>
              <a:rPr lang="en-US" sz="1600" b="0" dirty="0" err="1">
                <a:latin typeface="Courier New"/>
                <a:cs typeface="Courier New"/>
              </a:rPr>
              <a:t>results.zip</a:t>
            </a:r>
            <a:r>
              <a:rPr lang="en-US" sz="1600" b="0" dirty="0">
                <a:latin typeface="Courier New"/>
                <a:cs typeface="Courier New"/>
              </a:rPr>
              <a:t> =&gt; </a:t>
            </a:r>
            <a:r>
              <a:rPr lang="en-US" sz="1600" b="0" dirty="0" err="1">
                <a:latin typeface="Courier New"/>
                <a:cs typeface="Courier New"/>
              </a:rPr>
              <a:t>local:results.zip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psftp</a:t>
            </a:r>
            <a:r>
              <a:rPr lang="en-US" sz="1600" b="0" dirty="0">
                <a:latin typeface="Courier New"/>
                <a:cs typeface="Courier New"/>
              </a:rPr>
              <a:t>&gt;</a:t>
            </a: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 err="1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84600814"/>
      </p:ext>
    </p:extLst>
  </p:cSld>
  <p:clrMapOvr>
    <a:masterClrMapping/>
  </p:clrMapOvr>
  <p:transition xmlns:p14="http://schemas.microsoft.com/office/powerpoint/2010/main"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Getting files in and out (OSX / Linux version)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gregb</a:t>
            </a:r>
            <a:r>
              <a:rPr lang="en-US" sz="1600" b="0" dirty="0">
                <a:latin typeface="Courier New"/>
                <a:cs typeface="Courier New"/>
              </a:rPr>
              <a:t>$ </a:t>
            </a:r>
            <a:r>
              <a:rPr lang="en-US" sz="1600" dirty="0" err="1">
                <a:latin typeface="Courier New"/>
                <a:cs typeface="Courier New"/>
              </a:rPr>
              <a:t>sftp</a:t>
            </a:r>
            <a:r>
              <a:rPr lang="en-US" sz="1600" dirty="0">
                <a:latin typeface="Courier New"/>
                <a:cs typeface="Courier New"/>
              </a:rPr>
              <a:t> server2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Connected to ec2-52-65-8-195.ap-southeast-2.compute.amazonaws.com.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sftp</a:t>
            </a:r>
            <a:r>
              <a:rPr lang="en-US" sz="1600" b="0" dirty="0">
                <a:latin typeface="Courier New"/>
                <a:cs typeface="Courier New"/>
              </a:rPr>
              <a:t>&gt; </a:t>
            </a:r>
            <a:r>
              <a:rPr lang="en-US" sz="1600" dirty="0">
                <a:latin typeface="Courier New"/>
                <a:cs typeface="Courier New"/>
              </a:rPr>
              <a:t>put keywords2.txt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Uploading keywords2.txt to /home/ec2-user/keywords2.txt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keywords2.txt                        100%  695     0.7KB/s   00:00    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sftp</a:t>
            </a:r>
            <a:r>
              <a:rPr lang="en-US" sz="1600" b="0" dirty="0">
                <a:latin typeface="Courier New"/>
                <a:cs typeface="Courier New"/>
              </a:rPr>
              <a:t>&gt; </a:t>
            </a:r>
            <a:r>
              <a:rPr lang="en-US" sz="1600" dirty="0">
                <a:latin typeface="Courier New"/>
                <a:cs typeface="Courier New"/>
              </a:rPr>
              <a:t>get </a:t>
            </a:r>
            <a:r>
              <a:rPr lang="en-US" sz="1600" dirty="0" err="1">
                <a:latin typeface="Courier New"/>
                <a:cs typeface="Courier New"/>
              </a:rPr>
              <a:t>results.zip</a:t>
            </a:r>
            <a:endParaRPr lang="en-US" sz="160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Fetching /home/ec2-user/</a:t>
            </a:r>
            <a:r>
              <a:rPr lang="en-US" sz="1600" b="0" dirty="0" err="1">
                <a:latin typeface="Courier New"/>
                <a:cs typeface="Courier New"/>
              </a:rPr>
              <a:t>results.zip</a:t>
            </a:r>
            <a:r>
              <a:rPr lang="en-US" sz="1600" b="0" dirty="0">
                <a:latin typeface="Courier New"/>
                <a:cs typeface="Courier New"/>
              </a:rPr>
              <a:t> to </a:t>
            </a:r>
            <a:r>
              <a:rPr lang="en-US" sz="1600" b="0" dirty="0" err="1">
                <a:latin typeface="Courier New"/>
                <a:cs typeface="Courier New"/>
              </a:rPr>
              <a:t>results.zip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/home/ec2-user/</a:t>
            </a:r>
            <a:r>
              <a:rPr lang="en-US" sz="1600" b="0" dirty="0" err="1">
                <a:latin typeface="Courier New"/>
                <a:cs typeface="Courier New"/>
              </a:rPr>
              <a:t>results.zip</a:t>
            </a:r>
            <a:r>
              <a:rPr lang="en-US" sz="1600" b="0" dirty="0">
                <a:latin typeface="Courier New"/>
                <a:cs typeface="Courier New"/>
              </a:rPr>
              <a:t>           100%  501     0.5KB/s   00:00    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sftp</a:t>
            </a:r>
            <a:r>
              <a:rPr lang="en-US" sz="1600" b="0" dirty="0">
                <a:latin typeface="Courier New"/>
                <a:cs typeface="Courier New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36769772"/>
      </p:ext>
    </p:extLst>
  </p:cSld>
  <p:clrMapOvr>
    <a:masterClrMapping/>
  </p:clrMapOvr>
  <p:transition xmlns:p14="http://schemas.microsoft.com/office/powerpoint/2010/main"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Getting files in and out (how Amazon sees the world)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59" y="997337"/>
            <a:ext cx="4148624" cy="4030980"/>
          </a:xfrm>
        </p:spPr>
        <p:txBody>
          <a:bodyPr/>
          <a:lstStyle/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aws</a:t>
            </a:r>
            <a:r>
              <a:rPr lang="en-US" sz="1600" b="0" dirty="0">
                <a:latin typeface="Courier New"/>
                <a:cs typeface="Courier New"/>
              </a:rPr>
              <a:t> s3 put </a:t>
            </a:r>
            <a:r>
              <a:rPr lang="en-US" sz="1600" b="0" i="1" dirty="0">
                <a:latin typeface="Courier New"/>
                <a:cs typeface="Courier New"/>
              </a:rPr>
              <a:t>filename</a:t>
            </a:r>
            <a:r>
              <a:rPr lang="en-US" sz="1600" b="0" dirty="0">
                <a:latin typeface="Courier New"/>
                <a:cs typeface="Courier New"/>
              </a:rPr>
              <a:t> s3://</a:t>
            </a:r>
            <a:r>
              <a:rPr lang="en-US" sz="1600" b="0" i="1" dirty="0">
                <a:latin typeface="Courier New"/>
                <a:cs typeface="Courier New"/>
              </a:rPr>
              <a:t>bucket</a:t>
            </a:r>
            <a:r>
              <a:rPr lang="en-US" sz="1600" b="0" dirty="0">
                <a:latin typeface="Courier New"/>
                <a:cs typeface="Courier New"/>
              </a:rPr>
              <a:t>/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aws</a:t>
            </a:r>
            <a:r>
              <a:rPr lang="en-US" sz="1600" b="0" dirty="0">
                <a:latin typeface="Courier New"/>
                <a:cs typeface="Courier New"/>
              </a:rPr>
              <a:t> s3 get s3://</a:t>
            </a:r>
            <a:r>
              <a:rPr lang="en-US" sz="1600" b="0" i="1" dirty="0">
                <a:latin typeface="Courier New"/>
                <a:cs typeface="Courier New"/>
              </a:rPr>
              <a:t>bucket</a:t>
            </a:r>
            <a:r>
              <a:rPr lang="en-US" sz="1600" b="0" dirty="0">
                <a:latin typeface="Courier New"/>
                <a:cs typeface="Courier New"/>
              </a:rPr>
              <a:t>/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aws</a:t>
            </a:r>
            <a:r>
              <a:rPr lang="en-US" sz="1600" b="0" dirty="0">
                <a:latin typeface="Courier New"/>
                <a:cs typeface="Courier New"/>
              </a:rPr>
              <a:t> s3 sync </a:t>
            </a:r>
            <a:r>
              <a:rPr lang="en-US" sz="1600" b="0" i="1" dirty="0">
                <a:latin typeface="Courier New"/>
                <a:cs typeface="Courier New"/>
              </a:rPr>
              <a:t>folder </a:t>
            </a:r>
            <a:r>
              <a:rPr lang="en-US" sz="1600" b="0" dirty="0">
                <a:latin typeface="Courier New"/>
                <a:cs typeface="Courier New"/>
              </a:rPr>
              <a:t>s3://</a:t>
            </a:r>
            <a:r>
              <a:rPr lang="en-US" sz="1600" b="0" i="1" dirty="0">
                <a:latin typeface="Courier New"/>
                <a:cs typeface="Courier New"/>
              </a:rPr>
              <a:t>bucket</a:t>
            </a:r>
            <a:r>
              <a:rPr lang="en-US" sz="1600" b="0" dirty="0">
                <a:latin typeface="Courier New"/>
                <a:cs typeface="Courier New"/>
              </a:rPr>
              <a:t>/</a:t>
            </a: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355" y="2570592"/>
            <a:ext cx="6131720" cy="268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16847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Sign 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http://</a:t>
            </a:r>
            <a:r>
              <a:rPr lang="en-US" b="0" dirty="0" err="1">
                <a:latin typeface="Courier New"/>
                <a:cs typeface="Courier New"/>
              </a:rPr>
              <a:t>aws.amazon.com</a:t>
            </a:r>
            <a:r>
              <a:rPr lang="en-US" b="0" dirty="0">
                <a:latin typeface="Courier New"/>
                <a:cs typeface="Courier New"/>
              </a:rPr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19622"/>
            <a:ext cx="4743810" cy="3049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693" y="147397"/>
            <a:ext cx="3698695" cy="2901235"/>
          </a:xfrm>
          <a:prstGeom prst="rect">
            <a:avLst/>
          </a:prstGeom>
          <a:ln w="38100" cmpd="sng">
            <a:solidFill>
              <a:schemeClr val="bg2"/>
            </a:solidFill>
          </a:ln>
          <a:effectLst>
            <a:glow rad="101600">
              <a:schemeClr val="bg2">
                <a:alpha val="75000"/>
              </a:schemeClr>
            </a:glow>
          </a:effectLst>
        </p:spPr>
      </p:pic>
      <p:cxnSp>
        <p:nvCxnSpPr>
          <p:cNvPr id="7" name="Straight Arrow Connector 6"/>
          <p:cNvCxnSpPr/>
          <p:nvPr/>
        </p:nvCxnSpPr>
        <p:spPr>
          <a:xfrm flipV="1">
            <a:off x="3485490" y="1457662"/>
            <a:ext cx="1258321" cy="1657227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861" y="1777905"/>
            <a:ext cx="3099214" cy="3490936"/>
          </a:xfrm>
          <a:prstGeom prst="rect">
            <a:avLst/>
          </a:prstGeom>
          <a:ln>
            <a:solidFill>
              <a:schemeClr val="bg2"/>
            </a:solidFill>
          </a:ln>
          <a:effectLst>
            <a:glow rad="101600">
              <a:schemeClr val="bg2">
                <a:alpha val="75000"/>
              </a:schemeClr>
            </a:glow>
          </a:effectLst>
        </p:spPr>
      </p:pic>
      <p:cxnSp>
        <p:nvCxnSpPr>
          <p:cNvPr id="9" name="Straight Arrow Connector 8"/>
          <p:cNvCxnSpPr/>
          <p:nvPr/>
        </p:nvCxnSpPr>
        <p:spPr>
          <a:xfrm>
            <a:off x="7183388" y="822694"/>
            <a:ext cx="465672" cy="113189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59832734"/>
      </p:ext>
    </p:extLst>
  </p:cSld>
  <p:clrMapOvr>
    <a:masterClrMapping/>
  </p:clrMapOvr>
  <p:transition xmlns:p14="http://schemas.microsoft.com/office/powerpoint/2010/main"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Getting files in and out (with style and sophistication)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…</a:t>
            </a:r>
          </a:p>
          <a:p>
            <a:r>
              <a:rPr lang="en-US" dirty="0" err="1"/>
              <a:t>git</a:t>
            </a:r>
            <a:r>
              <a:rPr lang="en-US" dirty="0"/>
              <a:t> add … ; </a:t>
            </a:r>
            <a:r>
              <a:rPr lang="en-US" dirty="0" err="1"/>
              <a:t>git</a:t>
            </a:r>
            <a:r>
              <a:rPr lang="en-US" dirty="0"/>
              <a:t> commit ; 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0639" indent="0">
              <a:buNone/>
            </a:pPr>
            <a:r>
              <a:rPr lang="en-US" dirty="0"/>
              <a:t>Remember: </a:t>
            </a:r>
            <a:r>
              <a:rPr lang="en-US" dirty="0" err="1"/>
              <a:t>git</a:t>
            </a:r>
            <a:r>
              <a:rPr lang="en-US" dirty="0"/>
              <a:t> command not found? </a:t>
            </a:r>
          </a:p>
          <a:p>
            <a:r>
              <a:rPr lang="en-US" dirty="0"/>
              <a:t> yum install </a:t>
            </a:r>
            <a:r>
              <a:rPr lang="en-US" dirty="0" err="1"/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91270"/>
      </p:ext>
    </p:extLst>
  </p:cSld>
  <p:clrMapOvr>
    <a:masterClrMapping/>
  </p:clrMapOvr>
  <p:transition xmlns:p14="http://schemas.microsoft.com/office/powerpoint/2010/main"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Editors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584066"/>
              </p:ext>
            </p:extLst>
          </p:nvPr>
        </p:nvGraphicFramePr>
        <p:xfrm>
          <a:off x="468151" y="1367071"/>
          <a:ext cx="8406088" cy="3476079"/>
        </p:xfrm>
        <a:graphic>
          <a:graphicData uri="http://schemas.openxmlformats.org/drawingml/2006/table">
            <a:tbl>
              <a:tblPr firstRow="1" bandRow="1">
                <a:tableStyleId>{CF821DB8-F4EB-4A41-A1BA-3FCAFE7338EE}</a:tableStyleId>
              </a:tblPr>
              <a:tblGrid>
                <a:gridCol w="29411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649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77067">
                <a:tc>
                  <a:txBody>
                    <a:bodyPr/>
                    <a:lstStyle/>
                    <a:p>
                      <a:r>
                        <a:rPr lang="en-US" dirty="0"/>
                        <a:t>Editor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14052">
                <a:tc>
                  <a:txBody>
                    <a:bodyPr/>
                    <a:lstStyle/>
                    <a:p>
                      <a:r>
                        <a:rPr lang="en-US" dirty="0"/>
                        <a:t>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 there. Read </a:t>
                      </a:r>
                      <a:r>
                        <a:rPr lang="en-US" baseline="0" dirty="0"/>
                        <a:t>a vi tutorial first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7067">
                <a:tc>
                  <a:txBody>
                    <a:bodyPr/>
                    <a:lstStyle/>
                    <a:p>
                      <a:r>
                        <a:rPr lang="en-US" dirty="0" err="1"/>
                        <a:t>emacs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Sophisticated;</a:t>
                      </a:r>
                      <a:r>
                        <a:rPr lang="en-US" baseline="0" dirty="0"/>
                        <a:t> is its own universe of weirdness, but rather nice.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77067">
                <a:tc>
                  <a:txBody>
                    <a:bodyPr/>
                    <a:lstStyle/>
                    <a:p>
                      <a:r>
                        <a:rPr lang="en-US" dirty="0" err="1"/>
                        <a:t>nano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Completely comprehensible and obvious. Very commonly</a:t>
                      </a:r>
                      <a:r>
                        <a:rPr lang="en-US" baseline="0" dirty="0"/>
                        <a:t> available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273968"/>
      </p:ext>
    </p:extLst>
  </p:cSld>
  <p:clrMapOvr>
    <a:masterClrMapping/>
  </p:clrMapOvr>
  <p:transition xmlns:p14="http://schemas.microsoft.com/office/powerpoint/2010/main"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Disconnected operation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“screen” on first session.</a:t>
            </a:r>
          </a:p>
          <a:p>
            <a:r>
              <a:rPr lang="en-US" dirty="0"/>
              <a:t>Run “screen –r” on reconnecting session</a:t>
            </a:r>
          </a:p>
          <a:p>
            <a:r>
              <a:rPr lang="en-US" dirty="0"/>
              <a:t>“Control-A d d” to disconnect</a:t>
            </a:r>
          </a:p>
          <a:p>
            <a:r>
              <a:rPr lang="en-US" dirty="0"/>
              <a:t>“Control-A c” to create another pane</a:t>
            </a:r>
          </a:p>
          <a:p>
            <a:r>
              <a:rPr lang="en-US" dirty="0"/>
              <a:t>“Control-A 0” to get back to the first one</a:t>
            </a:r>
          </a:p>
          <a:p>
            <a:r>
              <a:rPr lang="en-US" dirty="0"/>
              <a:t>“Control-A 1” to get to the other one (or 2, 3, 4,…)</a:t>
            </a:r>
          </a:p>
        </p:txBody>
      </p:sp>
    </p:spTree>
    <p:extLst>
      <p:ext uri="{BB962C8B-B14F-4D97-AF65-F5344CB8AC3E}">
        <p14:creationId xmlns:p14="http://schemas.microsoft.com/office/powerpoint/2010/main" val="602209172"/>
      </p:ext>
    </p:extLst>
  </p:cSld>
  <p:clrMapOvr>
    <a:masterClrMapping/>
  </p:clrMapOvr>
  <p:transition xmlns:p14="http://schemas.microsoft.com/office/powerpoint/2010/main"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Repeating something (e.g. a download)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( while read </a:t>
            </a:r>
            <a:r>
              <a:rPr lang="en-US" dirty="0">
                <a:latin typeface="Courier New"/>
                <a:cs typeface="Courier New"/>
              </a:rPr>
              <a:t>line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do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   </a:t>
            </a:r>
            <a:r>
              <a:rPr lang="en-US" b="0" dirty="0" err="1">
                <a:latin typeface="Courier New"/>
                <a:cs typeface="Courier New"/>
              </a:rPr>
              <a:t>wget</a:t>
            </a:r>
            <a:r>
              <a:rPr lang="en-US" b="0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$line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done ) &lt; </a:t>
            </a:r>
            <a:r>
              <a:rPr lang="en-US" b="0" dirty="0" err="1">
                <a:latin typeface="Courier New"/>
                <a:cs typeface="Courier New"/>
              </a:rPr>
              <a:t>filename.txt</a:t>
            </a:r>
            <a:endParaRPr lang="en-US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02123038"/>
      </p:ext>
    </p:extLst>
  </p:cSld>
  <p:clrMapOvr>
    <a:masterClrMapping/>
  </p:clrMapOvr>
  <p:transition xmlns:p14="http://schemas.microsoft.com/office/powerpoint/2010/main"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Migrating from a </a:t>
            </a:r>
            <a:r>
              <a:rPr lang="en-US" dirty="0" err="1"/>
              <a:t>jupyter</a:t>
            </a:r>
            <a:r>
              <a:rPr lang="en-US" dirty="0"/>
              <a:t> notebook to a script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file (e.g. in </a:t>
            </a:r>
            <a:r>
              <a:rPr lang="en-US" dirty="0" err="1"/>
              <a:t>nano</a:t>
            </a:r>
            <a:r>
              <a:rPr lang="en-US" dirty="0"/>
              <a:t>)</a:t>
            </a:r>
          </a:p>
          <a:p>
            <a:r>
              <a:rPr lang="en-US" dirty="0"/>
              <a:t>First line should read “</a:t>
            </a:r>
            <a:r>
              <a:rPr lang="en-US" b="0" dirty="0">
                <a:latin typeface="Courier New"/>
                <a:cs typeface="Courier New"/>
              </a:rPr>
              <a:t>#!/</a:t>
            </a:r>
            <a:r>
              <a:rPr lang="en-US" b="0" dirty="0" err="1">
                <a:latin typeface="Courier New"/>
                <a:cs typeface="Courier New"/>
              </a:rPr>
              <a:t>usr</a:t>
            </a:r>
            <a:r>
              <a:rPr lang="en-US" b="0" dirty="0">
                <a:latin typeface="Courier New"/>
                <a:cs typeface="Courier New"/>
              </a:rPr>
              <a:t>/bin/</a:t>
            </a:r>
            <a:r>
              <a:rPr lang="en-US" b="0" dirty="0" err="1">
                <a:latin typeface="Courier New"/>
                <a:cs typeface="Courier New"/>
              </a:rPr>
              <a:t>env</a:t>
            </a:r>
            <a:r>
              <a:rPr lang="en-US" b="0" dirty="0">
                <a:latin typeface="Courier New"/>
                <a:cs typeface="Courier New"/>
              </a:rPr>
              <a:t> python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Means “look in the environment for a program called python; use that as the #! Interpreter for this file</a:t>
            </a:r>
          </a:p>
          <a:p>
            <a:r>
              <a:rPr lang="en-US" dirty="0"/>
              <a:t>If you want an output, use one or more of the following:</a:t>
            </a:r>
          </a:p>
          <a:p>
            <a:pPr lvl="1"/>
            <a:r>
              <a:rPr lang="en-US" b="0" dirty="0">
                <a:latin typeface="Courier New"/>
                <a:cs typeface="Courier New"/>
              </a:rPr>
              <a:t>print …</a:t>
            </a:r>
          </a:p>
          <a:p>
            <a:pPr lvl="1"/>
            <a:r>
              <a:rPr lang="en-US" b="0" dirty="0">
                <a:latin typeface="Courier New"/>
                <a:cs typeface="Courier New"/>
              </a:rPr>
              <a:t>F = open(“</a:t>
            </a:r>
            <a:r>
              <a:rPr lang="en-US" b="0" dirty="0" err="1">
                <a:latin typeface="Courier New"/>
                <a:cs typeface="Courier New"/>
              </a:rPr>
              <a:t>filename”,’w</a:t>
            </a:r>
            <a:r>
              <a:rPr lang="en-US" b="0" dirty="0">
                <a:latin typeface="Courier New"/>
                <a:cs typeface="Courier New"/>
              </a:rPr>
              <a:t>’) ; </a:t>
            </a:r>
            <a:r>
              <a:rPr lang="en-US" b="0" dirty="0" err="1">
                <a:latin typeface="Courier New"/>
                <a:cs typeface="Courier New"/>
              </a:rPr>
              <a:t>F.write</a:t>
            </a:r>
            <a:r>
              <a:rPr lang="en-US" b="0" dirty="0">
                <a:latin typeface="Courier New"/>
                <a:cs typeface="Courier New"/>
              </a:rPr>
              <a:t>(….)</a:t>
            </a:r>
          </a:p>
          <a:p>
            <a:pPr lvl="1"/>
            <a:r>
              <a:rPr lang="en-US" b="0" dirty="0" err="1">
                <a:latin typeface="Courier New"/>
                <a:cs typeface="Courier New"/>
              </a:rPr>
              <a:t>pandas.write_csv</a:t>
            </a:r>
            <a:r>
              <a:rPr lang="en-US" b="0" dirty="0">
                <a:latin typeface="Courier New"/>
                <a:cs typeface="Courier New"/>
              </a:rPr>
              <a:t>(…)</a:t>
            </a:r>
          </a:p>
          <a:p>
            <a:r>
              <a:rPr lang="en-US" dirty="0"/>
              <a:t>Copy and paste each line from the </a:t>
            </a:r>
            <a:r>
              <a:rPr lang="en-US" dirty="0" err="1"/>
              <a:t>jupyter</a:t>
            </a:r>
            <a:r>
              <a:rPr lang="en-US" dirty="0"/>
              <a:t> notebook to the file</a:t>
            </a:r>
          </a:p>
          <a:p>
            <a:r>
              <a:rPr lang="en-US" dirty="0"/>
              <a:t>Save the file</a:t>
            </a:r>
          </a:p>
          <a:p>
            <a:r>
              <a:rPr lang="en-US" dirty="0"/>
              <a:t>Make the file executable with “</a:t>
            </a:r>
            <a:r>
              <a:rPr lang="en-US" b="0" dirty="0" err="1">
                <a:latin typeface="Courier New"/>
                <a:cs typeface="Courier New"/>
              </a:rPr>
              <a:t>chmod</a:t>
            </a:r>
            <a:r>
              <a:rPr lang="en-US" b="0" dirty="0">
                <a:latin typeface="Courier New"/>
                <a:cs typeface="Courier New"/>
              </a:rPr>
              <a:t> +x filename</a:t>
            </a:r>
            <a:r>
              <a:rPr lang="en-US" dirty="0"/>
              <a:t>”</a:t>
            </a:r>
          </a:p>
          <a:p>
            <a:r>
              <a:rPr lang="en-US" dirty="0"/>
              <a:t>Run “</a:t>
            </a:r>
            <a:r>
              <a:rPr lang="en-US" b="0" dirty="0">
                <a:latin typeface="Courier New"/>
                <a:cs typeface="Courier New"/>
              </a:rPr>
              <a:t>./filename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6950128"/>
      </p:ext>
    </p:extLst>
  </p:cSld>
  <p:clrMapOvr>
    <a:masterClrMapping/>
  </p:clrMapOvr>
  <p:transition xmlns:p14="http://schemas.microsoft.com/office/powerpoint/2010/main"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Adding extra storage</a:t>
            </a:r>
            <a:br>
              <a:rPr lang="en-AU" dirty="0"/>
            </a:br>
            <a:r>
              <a:rPr lang="en-AU" dirty="0"/>
              <a:t>(EBS)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4219218245"/>
      </p:ext>
    </p:extLst>
  </p:cSld>
  <p:clrMapOvr>
    <a:masterClrMapping/>
  </p:clrMapOvr>
  <p:transition xmlns:p14="http://schemas.microsoft.com/office/powerpoint/2010/main"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First Time / Next Time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4161159" cy="4030980"/>
          </a:xfrm>
        </p:spPr>
        <p:txBody>
          <a:bodyPr/>
          <a:lstStyle/>
          <a:p>
            <a:pPr marL="40639" indent="0">
              <a:buNone/>
            </a:pPr>
            <a:r>
              <a:rPr lang="en-US" dirty="0"/>
              <a:t>First Time</a:t>
            </a:r>
          </a:p>
          <a:p>
            <a:r>
              <a:rPr lang="en-US" b="0" dirty="0">
                <a:latin typeface="+mn-lt"/>
              </a:rPr>
              <a:t>Allocate volume</a:t>
            </a:r>
          </a:p>
          <a:p>
            <a:r>
              <a:rPr lang="en-US" b="0" dirty="0">
                <a:latin typeface="+mn-lt"/>
              </a:rPr>
              <a:t>Attach to a server</a:t>
            </a:r>
          </a:p>
          <a:p>
            <a:r>
              <a:rPr lang="en-US" b="0" dirty="0">
                <a:latin typeface="+mn-lt"/>
              </a:rPr>
              <a:t>Figure out the device file</a:t>
            </a:r>
          </a:p>
          <a:p>
            <a:r>
              <a:rPr lang="en-US" b="0" dirty="0">
                <a:latin typeface="+mn-lt"/>
              </a:rPr>
              <a:t>Format the storage</a:t>
            </a:r>
          </a:p>
          <a:p>
            <a:r>
              <a:rPr lang="en-US" b="0" dirty="0">
                <a:latin typeface="+mn-lt"/>
              </a:rPr>
              <a:t>Mount the storage</a:t>
            </a:r>
          </a:p>
          <a:p>
            <a:r>
              <a:rPr lang="en-US" b="0" dirty="0">
                <a:latin typeface="+mn-lt"/>
              </a:rPr>
              <a:t>(Change directory to the storage and do something)</a:t>
            </a:r>
          </a:p>
          <a:p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800414" y="949203"/>
            <a:ext cx="4161159" cy="4030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40639" indent="0">
              <a:buNone/>
            </a:pPr>
            <a:r>
              <a:rPr lang="en-US" dirty="0"/>
              <a:t>Next Time</a:t>
            </a:r>
          </a:p>
          <a:p>
            <a:r>
              <a:rPr lang="en-US" b="0" dirty="0">
                <a:latin typeface="+mn-lt"/>
              </a:rPr>
              <a:t>Make sure you create the server in the same availability zone</a:t>
            </a:r>
          </a:p>
          <a:p>
            <a:r>
              <a:rPr lang="en-US" b="0" dirty="0">
                <a:latin typeface="+mn-lt"/>
              </a:rPr>
              <a:t>Attach existing volume to a server</a:t>
            </a:r>
          </a:p>
          <a:p>
            <a:r>
              <a:rPr lang="en-US" b="0" dirty="0">
                <a:latin typeface="+mn-lt"/>
              </a:rPr>
              <a:t>Figure out the device file</a:t>
            </a:r>
          </a:p>
          <a:p>
            <a:r>
              <a:rPr lang="en-US" b="0" dirty="0">
                <a:latin typeface="+mn-lt"/>
              </a:rPr>
              <a:t>Mount the storage</a:t>
            </a:r>
          </a:p>
          <a:p>
            <a:r>
              <a:rPr lang="en-US" b="0" dirty="0">
                <a:latin typeface="+mn-lt"/>
              </a:rPr>
              <a:t>(Change directory to the storage and do something)</a:t>
            </a:r>
          </a:p>
          <a:p>
            <a:r>
              <a:rPr lang="en-US" b="0" dirty="0">
                <a:latin typeface="+mn-lt"/>
              </a:rPr>
              <a:t>Take a snapshot as a backup?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99975"/>
      </p:ext>
    </p:extLst>
  </p:cSld>
  <p:clrMapOvr>
    <a:masterClrMapping/>
  </p:clrMapOvr>
  <p:transition xmlns:p14="http://schemas.microsoft.com/office/powerpoint/2010/main"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(Elastic Block Store)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0263"/>
            <a:ext cx="9363075" cy="413378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654519" y="1370328"/>
            <a:ext cx="1286849" cy="584897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Oval 5"/>
          <p:cNvSpPr/>
          <p:nvPr/>
        </p:nvSpPr>
        <p:spPr>
          <a:xfrm>
            <a:off x="2809658" y="2491985"/>
            <a:ext cx="1286849" cy="584897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6730" y="3955255"/>
            <a:ext cx="3171510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Existing boot</a:t>
            </a:r>
            <a:r>
              <a:rPr kumimoji="0" lang="en-US" sz="2300" b="0" i="0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 disk volume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855842" y="3076882"/>
            <a:ext cx="250685" cy="53676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07444924"/>
      </p:ext>
    </p:extLst>
  </p:cSld>
  <p:clrMapOvr>
    <a:masterClrMapping/>
  </p:clrMapOvr>
  <p:transition xmlns:p14="http://schemas.microsoft.com/office/powerpoint/2010/main"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sizing and location (first time only)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023" y="1107187"/>
            <a:ext cx="7616481" cy="415061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106527" y="3250352"/>
            <a:ext cx="1286849" cy="584897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80831" y="4456594"/>
            <a:ext cx="5323742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Make sure this matche</a:t>
            </a:r>
            <a:r>
              <a:rPr lang="en-US" b="0" dirty="0">
                <a:solidFill>
                  <a:srgbClr val="FF0000"/>
                </a:solidFill>
                <a:latin typeface="+mn-lt"/>
              </a:rPr>
              <a:t>s where the server is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426025" y="3425822"/>
            <a:ext cx="680502" cy="1030772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Oval 10"/>
          <p:cNvSpPr/>
          <p:nvPr/>
        </p:nvSpPr>
        <p:spPr>
          <a:xfrm>
            <a:off x="3891256" y="2149402"/>
            <a:ext cx="1286849" cy="584897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663023" y="2456564"/>
            <a:ext cx="2228233" cy="167112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/>
          <p:cNvSpPr txBox="1"/>
          <p:nvPr/>
        </p:nvSpPr>
        <p:spPr>
          <a:xfrm>
            <a:off x="69635" y="1966128"/>
            <a:ext cx="1752008" cy="1164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This default is bigger</a:t>
            </a:r>
            <a:r>
              <a:rPr kumimoji="0" lang="en-US" sz="2300" b="0" i="0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 than free tier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16011738"/>
      </p:ext>
    </p:extLst>
  </p:cSld>
  <p:clrMapOvr>
    <a:masterClrMapping/>
  </p:clrMapOvr>
  <p:transition xmlns:p14="http://schemas.microsoft.com/office/powerpoint/2010/main"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Checkbox it, attach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8900"/>
            <a:ext cx="9363075" cy="253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99868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And then…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Supply credit card details</a:t>
            </a:r>
          </a:p>
          <a:p>
            <a:r>
              <a:rPr lang="en-US" dirty="0"/>
              <a:t>Get called by Amazon to verify your identity</a:t>
            </a:r>
          </a:p>
          <a:p>
            <a:r>
              <a:rPr lang="en-US" dirty="0"/>
              <a:t>Choose a support plan</a:t>
            </a:r>
          </a:p>
        </p:txBody>
      </p:sp>
    </p:spTree>
    <p:extLst>
      <p:ext uri="{BB962C8B-B14F-4D97-AF65-F5344CB8AC3E}">
        <p14:creationId xmlns:p14="http://schemas.microsoft.com/office/powerpoint/2010/main" val="3541412811"/>
      </p:ext>
    </p:extLst>
  </p:cSld>
  <p:clrMapOvr>
    <a:masterClrMapping/>
  </p:clrMapOvr>
  <p:transition xmlns:p14="http://schemas.microsoft.com/office/powerpoint/2010/main"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32354"/>
          </a:xfrm>
        </p:spPr>
        <p:txBody>
          <a:bodyPr/>
          <a:lstStyle/>
          <a:p>
            <a:r>
              <a:rPr lang="en-US" dirty="0"/>
              <a:t>Choose an instance and note the device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370"/>
            <a:ext cx="9363075" cy="390043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830964" y="2739705"/>
            <a:ext cx="1286849" cy="584897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60295033"/>
      </p:ext>
    </p:extLst>
  </p:cSld>
  <p:clrMapOvr>
    <a:masterClrMapping/>
  </p:clrMapOvr>
  <p:transition xmlns:p14="http://schemas.microsoft.com/office/powerpoint/2010/main"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/dev/</a:t>
            </a:r>
            <a:r>
              <a:rPr lang="en-US" dirty="0" err="1"/>
              <a:t>xvdf</a:t>
            </a:r>
            <a:r>
              <a:rPr lang="en-US" dirty="0"/>
              <a:t> or /dev/</a:t>
            </a:r>
            <a:r>
              <a:rPr lang="en-US" dirty="0" err="1"/>
              <a:t>sdf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/dev/</a:t>
            </a:r>
            <a:r>
              <a:rPr lang="en-US" dirty="0" err="1"/>
              <a:t>sd</a:t>
            </a:r>
            <a:r>
              <a:rPr lang="en-US" dirty="0"/>
              <a:t>[] = SCSI disk</a:t>
            </a:r>
          </a:p>
          <a:p>
            <a:r>
              <a:rPr lang="en-US" dirty="0"/>
              <a:t>/dev/</a:t>
            </a:r>
            <a:r>
              <a:rPr lang="en-US" dirty="0" err="1"/>
              <a:t>xvd</a:t>
            </a:r>
            <a:r>
              <a:rPr lang="en-US" dirty="0"/>
              <a:t>[] = Virtual disk device</a:t>
            </a:r>
          </a:p>
          <a:p>
            <a:endParaRPr lang="en-US" dirty="0"/>
          </a:p>
          <a:p>
            <a:r>
              <a:rPr lang="en-US" dirty="0"/>
              <a:t>Mediocre way of finding out:</a:t>
            </a:r>
          </a:p>
          <a:p>
            <a:pPr lvl="1"/>
            <a:r>
              <a:rPr lang="en-US" dirty="0"/>
              <a:t>Run “</a:t>
            </a:r>
            <a:r>
              <a:rPr lang="en-US" dirty="0" err="1"/>
              <a:t>dmesg</a:t>
            </a:r>
            <a:r>
              <a:rPr lang="en-US" dirty="0"/>
              <a:t>” and see whether the last event mentions </a:t>
            </a:r>
            <a:r>
              <a:rPr lang="en-US" dirty="0" err="1"/>
              <a:t>sd</a:t>
            </a:r>
            <a:r>
              <a:rPr lang="en-US" dirty="0"/>
              <a:t> or </a:t>
            </a:r>
            <a:r>
              <a:rPr lang="en-US" dirty="0" err="1"/>
              <a:t>xvd</a:t>
            </a:r>
            <a:endParaRPr lang="en-US" dirty="0"/>
          </a:p>
          <a:p>
            <a:pPr lvl="1"/>
            <a:r>
              <a:rPr lang="en-US" dirty="0"/>
              <a:t>It will be same kind of name on similar instances</a:t>
            </a:r>
          </a:p>
          <a:p>
            <a:pPr lvl="1"/>
            <a:endParaRPr lang="en-US" dirty="0"/>
          </a:p>
          <a:p>
            <a:pPr marL="186690" lvl="1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[   24.831847] audit: type=1305 audit(1468804173.407:2):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audit_pid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=2085 old=0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auid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=4294967295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=4294967295 res=1</a:t>
            </a:r>
          </a:p>
          <a:p>
            <a:pPr marL="186690" lvl="1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[13965.323855]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blkfront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xvdf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: barrier or flush: disabled; persistent grants: disabled; indirect descriptors: enabled;</a:t>
            </a:r>
          </a:p>
          <a:p>
            <a:pPr marL="186690" lvl="1" indent="0"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44552458"/>
      </p:ext>
    </p:extLst>
  </p:cSld>
  <p:clrMapOvr>
    <a:masterClrMapping/>
  </p:clrMapOvr>
  <p:transition xmlns:p14="http://schemas.microsoft.com/office/powerpoint/2010/main"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(first time only)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6690" lvl="1" indent="0">
              <a:buNone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ec2-user@ec2...&gt;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mkfs.ext4 /dev/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xvdf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6690" lvl="1" indent="0">
              <a:buNone/>
            </a:pPr>
            <a:endParaRPr lang="en-US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6690" lvl="1" indent="0">
              <a:buNone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mke2fs 1.42.12 (29-Aug-2014)</a:t>
            </a:r>
          </a:p>
          <a:p>
            <a:pPr marL="186690" lvl="1" indent="0">
              <a:buNone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Creating filesystem with 2621440 4k blocks and 655360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inodes</a:t>
            </a:r>
            <a:endParaRPr lang="en-US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6690" lvl="1" indent="0">
              <a:buNone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Filesystem UUID: ee9393b0-7c82-4898-914e-c4f17283561f</a:t>
            </a:r>
          </a:p>
          <a:p>
            <a:pPr marL="186690" lvl="1" indent="0">
              <a:buNone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Superblock backups stored on blocks:</a:t>
            </a:r>
          </a:p>
          <a:p>
            <a:pPr marL="186690" lvl="1" indent="0">
              <a:buNone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32768, 98304, 163840, 229376, 294912, 819200, 884736, 1605632</a:t>
            </a:r>
          </a:p>
          <a:p>
            <a:pPr marL="186690" lvl="1" indent="0">
              <a:buNone/>
            </a:pPr>
            <a:endParaRPr lang="en-US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6690" lvl="1" indent="0">
              <a:buNone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Allocating group tables: done</a:t>
            </a:r>
          </a:p>
          <a:p>
            <a:pPr marL="186690" lvl="1" indent="0">
              <a:buNone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Writing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inode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tables: done</a:t>
            </a:r>
          </a:p>
          <a:p>
            <a:pPr marL="186690" lvl="1" indent="0">
              <a:buNone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Creating journal (32768 blocks): done</a:t>
            </a:r>
          </a:p>
          <a:p>
            <a:pPr marL="186690" lvl="1" indent="0">
              <a:buNone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Writing superblocks and filesystem accounting information: done</a:t>
            </a:r>
          </a:p>
          <a:p>
            <a:pPr marL="186690" lvl="1" indent="0">
              <a:buNone/>
            </a:pPr>
            <a:endParaRPr lang="en-US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6690" lvl="1" indent="0">
              <a:buNone/>
            </a:pPr>
            <a:endParaRPr lang="en-US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015187"/>
      </p:ext>
    </p:extLst>
  </p:cSld>
  <p:clrMapOvr>
    <a:masterClrMapping/>
  </p:clrMapOvr>
  <p:transition xmlns:p14="http://schemas.microsoft.com/office/powerpoint/2010/main"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 mount point, mount the volume, make useful, cd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/home/ec2-user/data</a:t>
            </a:r>
          </a:p>
          <a:p>
            <a:pPr marL="40639" indent="0">
              <a:buNone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mount /dev/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xvdf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/home/ec2-user/data</a:t>
            </a:r>
          </a:p>
          <a:p>
            <a:pPr marL="40639" indent="0">
              <a:buNone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chown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ec2-user /home/ec2-user/data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cd /home/ec2-user/data</a:t>
            </a:r>
          </a:p>
        </p:txBody>
      </p:sp>
    </p:spTree>
    <p:extLst>
      <p:ext uri="{BB962C8B-B14F-4D97-AF65-F5344CB8AC3E}">
        <p14:creationId xmlns:p14="http://schemas.microsoft.com/office/powerpoint/2010/main" val="2623723191"/>
      </p:ext>
    </p:extLst>
  </p:cSld>
  <p:clrMapOvr>
    <a:masterClrMapping/>
  </p:clrMapOvr>
  <p:transition xmlns:p14="http://schemas.microsoft.com/office/powerpoint/2010/main"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s3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333237096"/>
      </p:ext>
    </p:extLst>
  </p:cSld>
  <p:clrMapOvr>
    <a:masterClrMapping/>
  </p:clrMapOvr>
  <p:transition xmlns:p14="http://schemas.microsoft.com/office/powerpoint/2010/main"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Command-line requires access key and secret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53" y="1059081"/>
            <a:ext cx="7775405" cy="419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21863"/>
      </p:ext>
    </p:extLst>
  </p:cSld>
  <p:clrMapOvr>
    <a:masterClrMapping/>
  </p:clrMapOvr>
  <p:transition xmlns:p14="http://schemas.microsoft.com/office/powerpoint/2010/main"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b="0" dirty="0" err="1">
                <a:latin typeface="Courier New"/>
                <a:cs typeface="Courier New"/>
              </a:rPr>
              <a:t>aws</a:t>
            </a:r>
            <a:r>
              <a:rPr lang="en-US" b="0" dirty="0">
                <a:latin typeface="Courier New"/>
                <a:cs typeface="Courier New"/>
              </a:rPr>
              <a:t> configure </a:t>
            </a:r>
            <a:r>
              <a:rPr lang="en-US" dirty="0"/>
              <a:t>(on an EC2 virtual machine)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1233962"/>
            <a:ext cx="8426769" cy="1740649"/>
          </a:xfrm>
        </p:spPr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AWS Access Key ID [None]: </a:t>
            </a:r>
            <a:r>
              <a:rPr lang="en-US" b="0" i="1" dirty="0">
                <a:latin typeface="Courier New"/>
                <a:cs typeface="Courier New"/>
              </a:rPr>
              <a:t>(copy-and-pasted)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AWS Secret Access Key [None]: </a:t>
            </a:r>
            <a:r>
              <a:rPr lang="en-US" b="0" i="1" dirty="0">
                <a:latin typeface="Courier New"/>
                <a:cs typeface="Courier New"/>
              </a:rPr>
              <a:t>(copy-and-pasted)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Default region name [None]: </a:t>
            </a:r>
            <a:r>
              <a:rPr lang="en-US" dirty="0">
                <a:latin typeface="Courier New"/>
                <a:cs typeface="Courier New"/>
              </a:rPr>
              <a:t>ap-southeast-2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Default output format [None]: </a:t>
            </a:r>
            <a:r>
              <a:rPr lang="en-US" dirty="0">
                <a:latin typeface="Courier New"/>
                <a:cs typeface="Courier New"/>
              </a:rPr>
              <a:t>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153" y="3215608"/>
            <a:ext cx="8426769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You can install the Amazon command-line tools on your laptop too.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19307265"/>
      </p:ext>
    </p:extLst>
  </p:cSld>
  <p:clrMapOvr>
    <a:masterClrMapping/>
  </p:clrMapOvr>
  <p:transition xmlns:p14="http://schemas.microsoft.com/office/powerpoint/2010/main"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581041"/>
          </a:xfrm>
        </p:spPr>
        <p:txBody>
          <a:bodyPr/>
          <a:lstStyle/>
          <a:p>
            <a:r>
              <a:rPr lang="en-US" dirty="0"/>
              <a:t>Creating a bucket ( = folder)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774" y="1439646"/>
            <a:ext cx="6827653" cy="371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09393"/>
      </p:ext>
    </p:extLst>
  </p:cSld>
  <p:clrMapOvr>
    <a:masterClrMapping/>
  </p:clrMapOvr>
  <p:transition xmlns:p14="http://schemas.microsoft.com/office/powerpoint/2010/main"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13928"/>
          </a:xfrm>
        </p:spPr>
        <p:txBody>
          <a:bodyPr/>
          <a:lstStyle/>
          <a:p>
            <a:r>
              <a:rPr lang="en-US" dirty="0"/>
              <a:t>Name and location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875" y="1521461"/>
            <a:ext cx="7098399" cy="34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0904"/>
      </p:ext>
    </p:extLst>
  </p:cSld>
  <p:clrMapOvr>
    <a:masterClrMapping/>
  </p:clrMapOvr>
  <p:transition xmlns:p14="http://schemas.microsoft.com/office/powerpoint/2010/main"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aws</a:t>
            </a:r>
            <a:r>
              <a:rPr lang="en-US" dirty="0"/>
              <a:t> s3 commands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50958" y="997337"/>
            <a:ext cx="7991315" cy="4030980"/>
          </a:xfrm>
        </p:spPr>
        <p:txBody>
          <a:bodyPr/>
          <a:lstStyle/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aws</a:t>
            </a:r>
            <a:r>
              <a:rPr lang="en-US" sz="1600" b="0" dirty="0">
                <a:latin typeface="Courier New"/>
                <a:cs typeface="Courier New"/>
              </a:rPr>
              <a:t> s3 </a:t>
            </a:r>
            <a:r>
              <a:rPr lang="en-US" sz="1600" b="0" dirty="0" err="1" smtClean="0">
                <a:latin typeface="Courier New"/>
                <a:cs typeface="Courier New"/>
              </a:rPr>
              <a:t>cp</a:t>
            </a:r>
            <a:r>
              <a:rPr lang="en-US" sz="1600" b="0" dirty="0" smtClean="0">
                <a:latin typeface="Courier New"/>
                <a:cs typeface="Courier New"/>
              </a:rPr>
              <a:t> </a:t>
            </a:r>
            <a:r>
              <a:rPr lang="en-US" sz="1600" b="0" i="1" dirty="0" smtClean="0">
                <a:latin typeface="Courier New"/>
                <a:cs typeface="Courier New"/>
              </a:rPr>
              <a:t>filename</a:t>
            </a:r>
            <a:r>
              <a:rPr lang="en-US" sz="1600" b="0" dirty="0" smtClean="0">
                <a:latin typeface="Courier New"/>
                <a:cs typeface="Courier New"/>
              </a:rPr>
              <a:t> </a:t>
            </a:r>
            <a:r>
              <a:rPr lang="en-US" sz="1600" b="0" dirty="0">
                <a:latin typeface="Courier New"/>
                <a:cs typeface="Courier New"/>
              </a:rPr>
              <a:t>s3://</a:t>
            </a:r>
            <a:r>
              <a:rPr lang="en-US" sz="1600" b="0" i="1" dirty="0">
                <a:latin typeface="Courier New"/>
                <a:cs typeface="Courier New"/>
              </a:rPr>
              <a:t>bucket</a:t>
            </a:r>
            <a:r>
              <a:rPr lang="en-US" sz="1600" b="0" dirty="0">
                <a:latin typeface="Courier New"/>
                <a:cs typeface="Courier New"/>
              </a:rPr>
              <a:t>/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aws</a:t>
            </a:r>
            <a:r>
              <a:rPr lang="en-US" sz="1600" b="0" dirty="0">
                <a:latin typeface="Courier New"/>
                <a:cs typeface="Courier New"/>
              </a:rPr>
              <a:t> s3 </a:t>
            </a:r>
            <a:r>
              <a:rPr lang="en-US" sz="1600" b="0" dirty="0" err="1" smtClean="0">
                <a:latin typeface="Courier New"/>
                <a:cs typeface="Courier New"/>
              </a:rPr>
              <a:t>cp</a:t>
            </a:r>
            <a:r>
              <a:rPr lang="en-US" sz="1600" b="0" dirty="0" smtClean="0">
                <a:latin typeface="Courier New"/>
                <a:cs typeface="Courier New"/>
              </a:rPr>
              <a:t> s3</a:t>
            </a:r>
            <a:r>
              <a:rPr lang="en-US" sz="1600" b="0" dirty="0">
                <a:latin typeface="Courier New"/>
                <a:cs typeface="Courier New"/>
              </a:rPr>
              <a:t>://</a:t>
            </a:r>
            <a:r>
              <a:rPr lang="en-US" sz="1600" b="0" i="1" dirty="0">
                <a:latin typeface="Courier New"/>
                <a:cs typeface="Courier New"/>
              </a:rPr>
              <a:t>bucket</a:t>
            </a:r>
            <a:r>
              <a:rPr lang="en-US" sz="1600" b="0" dirty="0" smtClean="0">
                <a:latin typeface="Courier New"/>
                <a:cs typeface="Courier New"/>
              </a:rPr>
              <a:t>/filename  filename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aws</a:t>
            </a:r>
            <a:r>
              <a:rPr lang="en-US" sz="1600" b="0" dirty="0">
                <a:latin typeface="Courier New"/>
                <a:cs typeface="Courier New"/>
              </a:rPr>
              <a:t> s3 sync </a:t>
            </a:r>
            <a:r>
              <a:rPr lang="en-US" sz="1600" b="0" i="1" dirty="0">
                <a:latin typeface="Courier New"/>
                <a:cs typeface="Courier New"/>
              </a:rPr>
              <a:t>folder </a:t>
            </a:r>
            <a:r>
              <a:rPr lang="en-US" sz="1600" b="0" dirty="0">
                <a:latin typeface="Courier New"/>
                <a:cs typeface="Courier New"/>
              </a:rPr>
              <a:t>s3://</a:t>
            </a:r>
            <a:r>
              <a:rPr lang="en-US" sz="1600" b="0" i="1" dirty="0">
                <a:latin typeface="Courier New"/>
                <a:cs typeface="Courier New"/>
              </a:rPr>
              <a:t>bucket</a:t>
            </a:r>
            <a:r>
              <a:rPr lang="en-US" sz="1600" b="0" dirty="0">
                <a:latin typeface="Courier New"/>
                <a:cs typeface="Courier New"/>
              </a:rPr>
              <a:t>/</a:t>
            </a: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46854404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EC2 (Windows quick start)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935331779"/>
      </p:ext>
    </p:extLst>
  </p:cSld>
  <p:clrMapOvr>
    <a:masterClrMapping/>
  </p:clrMapOvr>
  <p:transition xmlns:p14="http://schemas.microsoft.com/office/powerpoint/2010/main"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4" name="Shape 454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/>
              <a:t>OTHER THINGS TO BE AWARE OF</a:t>
            </a:r>
            <a:endParaRPr dirty="0"/>
          </a:p>
        </p:txBody>
      </p:sp>
      <p:sp>
        <p:nvSpPr>
          <p:cNvPr id="455" name="Shape 455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t>DATA SCIENCE - Week 8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8426769" cy="478102"/>
          </a:xfrm>
        </p:spPr>
        <p:txBody>
          <a:bodyPr/>
          <a:lstStyle/>
          <a:p>
            <a:r>
              <a:rPr lang="en-US" dirty="0"/>
              <a:t>You don’t have to use an out-of-the-box operating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make your own boot disk</a:t>
            </a:r>
          </a:p>
          <a:p>
            <a:r>
              <a:rPr lang="en-US" dirty="0"/>
              <a:t>Thousands of other boot disks exist already</a:t>
            </a:r>
          </a:p>
          <a:p>
            <a:pPr lvl="1"/>
            <a:r>
              <a:rPr lang="en-US" dirty="0"/>
              <a:t>AMI = Amazon Machine Image</a:t>
            </a:r>
          </a:p>
          <a:p>
            <a:r>
              <a:rPr lang="en-US" dirty="0"/>
              <a:t>There are lots of pre-packaged data science platforms available</a:t>
            </a:r>
          </a:p>
          <a:p>
            <a:pPr lvl="1"/>
            <a:r>
              <a:rPr lang="en-US" dirty="0"/>
              <a:t>Spark MLLIB</a:t>
            </a:r>
          </a:p>
          <a:p>
            <a:pPr lvl="1"/>
            <a:r>
              <a:rPr lang="en-US" dirty="0" err="1"/>
              <a:t>Hadoop</a:t>
            </a:r>
            <a:endParaRPr lang="en-US" dirty="0"/>
          </a:p>
          <a:p>
            <a:pPr lvl="1"/>
            <a:r>
              <a:rPr lang="en-US" dirty="0"/>
              <a:t>R server</a:t>
            </a:r>
          </a:p>
          <a:p>
            <a:pPr lvl="1"/>
            <a:r>
              <a:rPr lang="en-US" dirty="0"/>
              <a:t>Tableau servers</a:t>
            </a:r>
          </a:p>
        </p:txBody>
      </p:sp>
    </p:spTree>
    <p:extLst>
      <p:ext uri="{BB962C8B-B14F-4D97-AF65-F5344CB8AC3E}">
        <p14:creationId xmlns:p14="http://schemas.microsoft.com/office/powerpoint/2010/main" val="776395483"/>
      </p:ext>
    </p:extLst>
  </p:cSld>
  <p:clrMapOvr>
    <a:masterClrMapping/>
  </p:clrMapOvr>
  <p:transition xmlns:p14="http://schemas.microsoft.com/office/powerpoint/2010/main"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NO-SQL</a:t>
            </a:r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789618831"/>
      </p:ext>
    </p:extLst>
  </p:cSld>
  <p:clrMapOvr>
    <a:masterClrMapping/>
  </p:clrMapOvr>
  <p:transition xmlns:p14="http://schemas.microsoft.com/office/powerpoint/2010/main"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SQL/NoSQL </a:t>
            </a:r>
          </a:p>
        </p:txBody>
      </p:sp>
      <p:sp>
        <p:nvSpPr>
          <p:cNvPr id="227" name="Shape 227"/>
          <p:cNvSpPr>
            <a:spLocks noGrp="1"/>
          </p:cNvSpPr>
          <p:nvPr>
            <p:ph type="body" sz="half" idx="1"/>
          </p:nvPr>
        </p:nvSpPr>
        <p:spPr>
          <a:xfrm>
            <a:off x="468153" y="983297"/>
            <a:ext cx="3933648" cy="403098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buSzTx/>
              <a:buFontTx/>
              <a:buNone/>
              <a:defRPr sz="2300"/>
            </a:pPr>
            <a:r>
              <a:t>SQL</a:t>
            </a:r>
          </a:p>
          <a:p>
            <a:pPr>
              <a:spcBef>
                <a:spcPts val="1200"/>
              </a:spcBef>
            </a:pPr>
            <a:r>
              <a:t>Traditional rows and columns data</a:t>
            </a:r>
          </a:p>
          <a:p>
            <a:pPr>
              <a:spcBef>
                <a:spcPts val="1200"/>
              </a:spcBef>
            </a:pPr>
            <a:r>
              <a:t>Strict structure / Primary Keys</a:t>
            </a:r>
          </a:p>
          <a:p>
            <a:pPr>
              <a:spcBef>
                <a:spcPts val="1200"/>
              </a:spcBef>
            </a:pPr>
            <a:r>
              <a:t>Entire column for each feature </a:t>
            </a:r>
          </a:p>
          <a:p>
            <a:pPr>
              <a:spcBef>
                <a:spcPts val="1200"/>
              </a:spcBef>
            </a:pPr>
            <a:r>
              <a:t>Industry standard</a:t>
            </a:r>
          </a:p>
        </p:txBody>
      </p:sp>
      <p:sp>
        <p:nvSpPr>
          <p:cNvPr id="228" name="Shape 228"/>
          <p:cNvSpPr/>
          <p:nvPr/>
        </p:nvSpPr>
        <p:spPr>
          <a:xfrm>
            <a:off x="4951253" y="983297"/>
            <a:ext cx="3933648" cy="4030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NoSQL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No well defined data structure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Works better for unstructured data 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Cheaper hardware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Popular among Startups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SQL/NoSQL - Examples</a:t>
            </a:r>
          </a:p>
        </p:txBody>
      </p:sp>
      <p:sp>
        <p:nvSpPr>
          <p:cNvPr id="236" name="Shape 236"/>
          <p:cNvSpPr>
            <a:spLocks noGrp="1"/>
          </p:cNvSpPr>
          <p:nvPr>
            <p:ph type="body" sz="half" idx="1"/>
          </p:nvPr>
        </p:nvSpPr>
        <p:spPr>
          <a:xfrm>
            <a:off x="468153" y="983297"/>
            <a:ext cx="3933648" cy="403098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buSzTx/>
              <a:buFontTx/>
              <a:buNone/>
              <a:defRPr sz="2300"/>
            </a:pPr>
            <a:r>
              <a:t>SQL</a:t>
            </a:r>
          </a:p>
          <a:p>
            <a:pPr>
              <a:spcBef>
                <a:spcPts val="1200"/>
              </a:spcBef>
            </a:pPr>
            <a:r>
              <a:t>MySQL</a:t>
            </a:r>
          </a:p>
          <a:p>
            <a:pPr>
              <a:spcBef>
                <a:spcPts val="1200"/>
              </a:spcBef>
            </a:pPr>
            <a:r>
              <a:t>Oracle</a:t>
            </a:r>
          </a:p>
          <a:p>
            <a:pPr>
              <a:spcBef>
                <a:spcPts val="1200"/>
              </a:spcBef>
            </a:pPr>
            <a:r>
              <a:t>Postgres</a:t>
            </a:r>
          </a:p>
          <a:p>
            <a:pPr>
              <a:spcBef>
                <a:spcPts val="1200"/>
              </a:spcBef>
            </a:pPr>
            <a:r>
              <a:t>SQLite</a:t>
            </a:r>
          </a:p>
          <a:p>
            <a:pPr>
              <a:spcBef>
                <a:spcPts val="1200"/>
              </a:spcBef>
            </a:pPr>
            <a:r>
              <a:t>SQLServer</a:t>
            </a:r>
          </a:p>
          <a:p>
            <a:pPr>
              <a:spcBef>
                <a:spcPts val="1200"/>
              </a:spcBef>
            </a:pPr>
            <a:r>
              <a:t>Redshift</a:t>
            </a:r>
          </a:p>
        </p:txBody>
      </p:sp>
      <p:sp>
        <p:nvSpPr>
          <p:cNvPr id="237" name="Shape 237"/>
          <p:cNvSpPr/>
          <p:nvPr/>
        </p:nvSpPr>
        <p:spPr>
          <a:xfrm>
            <a:off x="4951253" y="983297"/>
            <a:ext cx="3933648" cy="4030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NoSQL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MongoDB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CouchDB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Redis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Cassandra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Neo4j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HBase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3" name="Shape 2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75</a:t>
            </a:fld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SQL/NoSQL - Examples</a:t>
            </a:r>
          </a:p>
        </p:txBody>
      </p:sp>
      <p:sp>
        <p:nvSpPr>
          <p:cNvPr id="245" name="Shape 245"/>
          <p:cNvSpPr>
            <a:spLocks noGrp="1"/>
          </p:cNvSpPr>
          <p:nvPr>
            <p:ph type="body" sz="half" idx="1"/>
          </p:nvPr>
        </p:nvSpPr>
        <p:spPr>
          <a:xfrm>
            <a:off x="468153" y="983297"/>
            <a:ext cx="3933648" cy="403098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buSzTx/>
              <a:buFontTx/>
              <a:buNone/>
              <a:defRPr sz="2300"/>
            </a:pPr>
            <a:r>
              <a:t>SQL</a:t>
            </a:r>
          </a:p>
          <a:p>
            <a:pPr>
              <a:spcBef>
                <a:spcPts val="1200"/>
              </a:spcBef>
            </a:pPr>
            <a:r>
              <a:t>MySQL</a:t>
            </a:r>
          </a:p>
          <a:p>
            <a:pPr>
              <a:spcBef>
                <a:spcPts val="1200"/>
              </a:spcBef>
            </a:pPr>
            <a:r>
              <a:t>Oracle</a:t>
            </a:r>
          </a:p>
          <a:p>
            <a:pPr>
              <a:spcBef>
                <a:spcPts val="1200"/>
              </a:spcBef>
            </a:pPr>
            <a:r>
              <a:t>Postgres</a:t>
            </a:r>
          </a:p>
          <a:p>
            <a:pPr>
              <a:spcBef>
                <a:spcPts val="1200"/>
              </a:spcBef>
            </a:pPr>
            <a:r>
              <a:t>SQLite</a:t>
            </a:r>
          </a:p>
          <a:p>
            <a:pPr>
              <a:spcBef>
                <a:spcPts val="1200"/>
              </a:spcBef>
            </a:pPr>
            <a:r>
              <a:t>SQLServer</a:t>
            </a:r>
          </a:p>
          <a:p>
            <a:pPr>
              <a:spcBef>
                <a:spcPts val="1200"/>
              </a:spcBef>
            </a:pPr>
            <a:r>
              <a:t>Redshift</a:t>
            </a:r>
          </a:p>
        </p:txBody>
      </p:sp>
      <p:sp>
        <p:nvSpPr>
          <p:cNvPr id="246" name="Shape 246"/>
          <p:cNvSpPr/>
          <p:nvPr/>
        </p:nvSpPr>
        <p:spPr>
          <a:xfrm>
            <a:off x="4951253" y="983297"/>
            <a:ext cx="3933648" cy="4030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NoSQL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MongoDB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CouchDB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Redis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Cassandra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Neo4j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HBase</a:t>
            </a:r>
          </a:p>
        </p:txBody>
      </p:sp>
      <p:pic>
        <p:nvPicPr>
          <p:cNvPr id="24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425" y="-419493"/>
            <a:ext cx="9441925" cy="6096786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8" name="Shape 408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4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0891" y="549564"/>
            <a:ext cx="4661293" cy="4158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34031"/>
          </a:xfrm>
        </p:spPr>
        <p:txBody>
          <a:bodyPr/>
          <a:lstStyle/>
          <a:p>
            <a:r>
              <a:rPr lang="en-US" dirty="0"/>
              <a:t>Containers </a:t>
            </a:r>
            <a:r>
              <a:rPr lang="en-US" dirty="0" err="1"/>
              <a:t>vs</a:t>
            </a:r>
            <a:r>
              <a:rPr lang="en-US" dirty="0"/>
              <a:t> Virtual Machines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255" b="13680"/>
          <a:stretch/>
        </p:blipFill>
        <p:spPr>
          <a:xfrm>
            <a:off x="468153" y="1476000"/>
            <a:ext cx="81026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78444"/>
      </p:ext>
    </p:extLst>
  </p:cSld>
  <p:clrMapOvr>
    <a:masterClrMapping/>
  </p:clrMapOvr>
  <p:transition xmlns:p14="http://schemas.microsoft.com/office/powerpoint/2010/main"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5" name="Shape 4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  <p:sp>
        <p:nvSpPr>
          <p:cNvPr id="416" name="Shape 4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- WHAT IS IT?</a:t>
            </a:r>
          </a:p>
        </p:txBody>
      </p:sp>
      <p:sp>
        <p:nvSpPr>
          <p:cNvPr id="417" name="Shape 41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4923454" cy="403098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FontTx/>
              <a:buNone/>
            </a:pPr>
            <a:r>
              <a:t>Docker containers wrap up a piece of software in a complete filesystem that contains everything it needs to run: code, runtime, system tools, system libraries – anything you can install on a server. This guarantees that it will always run the same, regardless of the environment it is running in.</a:t>
            </a:r>
          </a:p>
          <a:p>
            <a:pPr>
              <a:spcBef>
                <a:spcPts val="1200"/>
              </a:spcBef>
            </a:pPr>
            <a:r>
              <a:t>Lightweight</a:t>
            </a:r>
          </a:p>
          <a:p>
            <a:pPr>
              <a:spcBef>
                <a:spcPts val="1200"/>
              </a:spcBef>
            </a:pPr>
            <a:r>
              <a:t>Open</a:t>
            </a:r>
          </a:p>
          <a:p>
            <a:pPr>
              <a:spcBef>
                <a:spcPts val="1200"/>
              </a:spcBef>
            </a:pPr>
            <a:r>
              <a:t>Secure</a:t>
            </a:r>
          </a:p>
        </p:txBody>
      </p:sp>
      <p:pic>
        <p:nvPicPr>
          <p:cNvPr id="4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4437" y="1422400"/>
            <a:ext cx="2540001" cy="2413000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4" name="Shape 4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79</a:t>
            </a:fld>
            <a:endParaRPr/>
          </a:p>
        </p:txBody>
      </p:sp>
      <p:sp>
        <p:nvSpPr>
          <p:cNvPr id="425" name="Shape 4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- HOW DOES IT RELATE TO DATA SCIENCE?</a:t>
            </a:r>
          </a:p>
        </p:txBody>
      </p:sp>
      <p:sp>
        <p:nvSpPr>
          <p:cNvPr id="426" name="Shape 426"/>
          <p:cNvSpPr>
            <a:spLocks noGrp="1"/>
          </p:cNvSpPr>
          <p:nvPr>
            <p:ph type="body" sz="half" idx="1"/>
          </p:nvPr>
        </p:nvSpPr>
        <p:spPr>
          <a:xfrm>
            <a:off x="468153" y="983297"/>
            <a:ext cx="4639589" cy="403098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dirty="0"/>
              <a:t>Installing data science software can be a pain because of software dependencies and different OS environments.</a:t>
            </a:r>
            <a:endParaRPr lang="en-AU" dirty="0"/>
          </a:p>
          <a:p>
            <a:pPr>
              <a:spcBef>
                <a:spcPts val="1200"/>
              </a:spcBef>
            </a:pPr>
            <a:r>
              <a:rPr dirty="0"/>
              <a:t>Docker helps solve this problem</a:t>
            </a:r>
          </a:p>
        </p:txBody>
      </p:sp>
      <p:pic>
        <p:nvPicPr>
          <p:cNvPr id="42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5545" y="1702055"/>
            <a:ext cx="4331330" cy="1853689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EC2 = Elastic Compute Cloud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153" y="1148175"/>
            <a:ext cx="7386638" cy="15183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b="0" dirty="0">
                <a:latin typeface="+mn-lt"/>
              </a:rPr>
              <a:t>The second Amazon product offered (August 26</a:t>
            </a:r>
            <a:r>
              <a:rPr lang="en-US" b="0" baseline="30000" dirty="0">
                <a:latin typeface="+mn-lt"/>
              </a:rPr>
              <a:t>th</a:t>
            </a:r>
            <a:r>
              <a:rPr lang="en-US" b="0" dirty="0">
                <a:latin typeface="+mn-lt"/>
              </a:rPr>
              <a:t>, 2006)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b="0" dirty="0">
                <a:latin typeface="+mn-lt"/>
              </a:rPr>
              <a:t>First virtual machine rental service to offer per-hour rates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b="0" dirty="0">
                <a:latin typeface="+mn-lt"/>
              </a:rPr>
              <a:t>You can order: virtual machines, storage space, firewalling</a:t>
            </a:r>
          </a:p>
          <a:p>
            <a:pPr marL="342900" lvl="1" indent="-342900" algn="l">
              <a:buFont typeface="Arial"/>
              <a:buChar char="•"/>
            </a:pP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99298476"/>
      </p:ext>
    </p:extLst>
  </p:cSld>
  <p:clrMapOvr>
    <a:masterClrMapping/>
  </p:clrMapOvr>
  <p:transition xmlns:p14="http://schemas.microsoft.com/office/powerpoint/2010/main"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6" name="Shape 436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dirty="0"/>
              <a:t>DISCUSSION TIME</a:t>
            </a:r>
          </a:p>
          <a:p>
            <a:pPr marL="27728" marR="27728">
              <a:lnSpc>
                <a:spcPct val="120000"/>
              </a:lnSpc>
              <a:defRPr sz="1800"/>
            </a:pPr>
            <a:endParaRPr dirty="0"/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  <a:endParaRPr dirty="0"/>
          </a:p>
        </p:txBody>
      </p:sp>
      <p:sp>
        <p:nvSpPr>
          <p:cNvPr id="437" name="Shape 437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t>DATA SCIENCE - Week 8 Day 1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EC2 = Elastic Compute Cloud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03" y="983297"/>
            <a:ext cx="7872271" cy="406184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681009" y="817174"/>
            <a:ext cx="938654" cy="640489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1138" y="1521571"/>
            <a:ext cx="2321937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Which city?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rgbClr val="FF0000"/>
                </a:solidFill>
                <a:latin typeface="+mn-lt"/>
              </a:rPr>
              <a:t>This affects pricing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72214265"/>
      </p:ext>
    </p:extLst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2139</TotalTime>
  <Words>2423</Words>
  <Application>Microsoft Macintosh PowerPoint</Application>
  <PresentationFormat>Custom</PresentationFormat>
  <Paragraphs>379</Paragraphs>
  <Slides>80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White</vt:lpstr>
      <vt:lpstr>DATA SCIENCE 10 WEEK PART TIME COURSE</vt:lpstr>
      <vt:lpstr>AGENDA</vt:lpstr>
      <vt:lpstr>Amazon Web Services</vt:lpstr>
      <vt:lpstr>Amazon Web Services</vt:lpstr>
      <vt:lpstr>Sign up</vt:lpstr>
      <vt:lpstr>And then…</vt:lpstr>
      <vt:lpstr>EC2 (Windows quick start)</vt:lpstr>
      <vt:lpstr>EC2 = Elastic Compute Cloud</vt:lpstr>
      <vt:lpstr>EC2 = Elastic Compute Cloud</vt:lpstr>
      <vt:lpstr>PowerPoint Presentation</vt:lpstr>
      <vt:lpstr>PowerPoint Presentation</vt:lpstr>
      <vt:lpstr>PowerPoint Presentation</vt:lpstr>
      <vt:lpstr>Secure Shell Keypair</vt:lpstr>
      <vt:lpstr>Done!</vt:lpstr>
      <vt:lpstr>About your secure shell keypair</vt:lpstr>
      <vt:lpstr>PowerPoint Presentation</vt:lpstr>
      <vt:lpstr>PowerPoint Presentation</vt:lpstr>
      <vt:lpstr>PowerPoint Presentation</vt:lpstr>
      <vt:lpstr>Congratulations!</vt:lpstr>
      <vt:lpstr>You don’t want to be charged for this, so destroy it</vt:lpstr>
      <vt:lpstr>EC2 (Linux)</vt:lpstr>
      <vt:lpstr>Creating a Linux virtual machine</vt:lpstr>
      <vt:lpstr>The default launcher</vt:lpstr>
      <vt:lpstr>PowerPoint Presentation</vt:lpstr>
      <vt:lpstr>PowerPoint Presentation</vt:lpstr>
      <vt:lpstr>Pricing - https://aws.amazon.com/ec2/pricing/ (USD)</vt:lpstr>
      <vt:lpstr>But you can get things cheaper</vt:lpstr>
      <vt:lpstr>PowerPoint Presentation</vt:lpstr>
      <vt:lpstr>You’ll want extra disk space</vt:lpstr>
      <vt:lpstr>Tags aren’t very interesting until you have a lot of systems</vt:lpstr>
      <vt:lpstr>Add firewalling rules</vt:lpstr>
      <vt:lpstr>PowerPoint Presentation</vt:lpstr>
      <vt:lpstr>PowerPoint Presentation</vt:lpstr>
      <vt:lpstr>PowerPoint Presentation</vt:lpstr>
      <vt:lpstr>Logging in to a Linux system</vt:lpstr>
      <vt:lpstr>Connecting from a Linux or OS X system</vt:lpstr>
      <vt:lpstr>Simplifying that with ~/.ssh/config</vt:lpstr>
      <vt:lpstr>Or even simpler</vt:lpstr>
      <vt:lpstr>Things that can go wrong</vt:lpstr>
      <vt:lpstr>Logging into Linux from Windows</vt:lpstr>
      <vt:lpstr>Logging in from Windows</vt:lpstr>
      <vt:lpstr>The putty equivalent of strict host key checking</vt:lpstr>
      <vt:lpstr>Linux command line quickstart</vt:lpstr>
      <vt:lpstr>Directories</vt:lpstr>
      <vt:lpstr>Manipulating files</vt:lpstr>
      <vt:lpstr>Installing stuff</vt:lpstr>
      <vt:lpstr>Getting files in and out (Windows version)</vt:lpstr>
      <vt:lpstr>Getting files in and out (OSX / Linux version)</vt:lpstr>
      <vt:lpstr>Getting files in and out (how Amazon sees the world)</vt:lpstr>
      <vt:lpstr>Getting files in and out (with style and sophistication)</vt:lpstr>
      <vt:lpstr>Editors</vt:lpstr>
      <vt:lpstr>Disconnected operation</vt:lpstr>
      <vt:lpstr>Repeating something (e.g. a download)</vt:lpstr>
      <vt:lpstr>Migrating from a jupyter notebook to a script</vt:lpstr>
      <vt:lpstr>Adding extra storage (EBS)</vt:lpstr>
      <vt:lpstr>First Time / Next Time</vt:lpstr>
      <vt:lpstr>EBS (Elastic Block Store)</vt:lpstr>
      <vt:lpstr>Volume sizing and location (first time only)</vt:lpstr>
      <vt:lpstr>Checkbox it, attach it</vt:lpstr>
      <vt:lpstr>Choose an instance and note the device</vt:lpstr>
      <vt:lpstr>/dev/xvdf or /dev/sdf</vt:lpstr>
      <vt:lpstr>Format (first time only)</vt:lpstr>
      <vt:lpstr>Make a mount point, mount the volume, make useful, cd</vt:lpstr>
      <vt:lpstr>s3</vt:lpstr>
      <vt:lpstr>Command-line requires access key and secret</vt:lpstr>
      <vt:lpstr>Running aws configure (on an EC2 virtual machine)</vt:lpstr>
      <vt:lpstr>Creating a bucket ( = folder)</vt:lpstr>
      <vt:lpstr>Name and location</vt:lpstr>
      <vt:lpstr>aws s3 commands</vt:lpstr>
      <vt:lpstr>OTHER THINGS TO BE AWARE OF</vt:lpstr>
      <vt:lpstr>You don’t have to use an out-of-the-box operating system</vt:lpstr>
      <vt:lpstr>NO-SQL</vt:lpstr>
      <vt:lpstr>SQL/NoSQL </vt:lpstr>
      <vt:lpstr>SQL/NoSQL - Examples</vt:lpstr>
      <vt:lpstr>SQL/NoSQL - Examples</vt:lpstr>
      <vt:lpstr>PowerPoint Presentation</vt:lpstr>
      <vt:lpstr>Containers vs Virtual Machines</vt:lpstr>
      <vt:lpstr>DOCKER - WHAT IS IT?</vt:lpstr>
      <vt:lpstr>DOCKER - HOW DOES IT RELATE TO DATA SCIENCE?</vt:lpstr>
      <vt:lpstr>DISCUSSION TIME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 WEEK PART TIME COURSE</dc:title>
  <cp:lastModifiedBy>Greg Baker</cp:lastModifiedBy>
  <cp:revision>43</cp:revision>
  <dcterms:modified xsi:type="dcterms:W3CDTF">2016-07-20T06:26:16Z</dcterms:modified>
</cp:coreProperties>
</file>